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74" r:id="rId5"/>
    <p:sldId id="270" r:id="rId6"/>
    <p:sldId id="284" r:id="rId7"/>
    <p:sldId id="285" r:id="rId8"/>
    <p:sldId id="273" r:id="rId9"/>
    <p:sldId id="293" r:id="rId10"/>
    <p:sldId id="277" r:id="rId11"/>
    <p:sldId id="276" r:id="rId12"/>
    <p:sldId id="291" r:id="rId13"/>
    <p:sldId id="278" r:id="rId14"/>
    <p:sldId id="279" r:id="rId15"/>
    <p:sldId id="289" r:id="rId16"/>
    <p:sldId id="290" r:id="rId17"/>
    <p:sldId id="294" r:id="rId18"/>
    <p:sldId id="275" r:id="rId19"/>
    <p:sldId id="268"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AD47"/>
    <a:srgbClr val="1655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73"/>
    <p:restoredTop sz="95238"/>
  </p:normalViewPr>
  <p:slideViewPr>
    <p:cSldViewPr snapToGrid="0" snapToObjects="1">
      <p:cViewPr varScale="1">
        <p:scale>
          <a:sx n="162" d="100"/>
          <a:sy n="162" d="100"/>
        </p:scale>
        <p:origin x="504"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90" d="100"/>
          <a:sy n="90" d="100"/>
        </p:scale>
        <p:origin x="320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FD846D-7791-7744-9E26-B08202256E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B479A79-5A6C-4940-8CAC-C9118F53A1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5A7936-6CC6-3B41-9339-5424D9055F57}" type="datetimeFigureOut">
              <a:rPr lang="en-US" smtClean="0"/>
              <a:t>11/25/19</a:t>
            </a:fld>
            <a:endParaRPr lang="en-US"/>
          </a:p>
        </p:txBody>
      </p:sp>
      <p:sp>
        <p:nvSpPr>
          <p:cNvPr id="4" name="Footer Placeholder 3">
            <a:extLst>
              <a:ext uri="{FF2B5EF4-FFF2-40B4-BE49-F238E27FC236}">
                <a16:creationId xmlns:a16="http://schemas.microsoft.com/office/drawing/2014/main" id="{61B3C4B1-76FE-FC46-9A4A-6E8E327CE7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B1C8ED8-D2EA-8248-A0EB-C3403672C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3A2523-7A0E-774C-9890-75EE3812C099}" type="slidenum">
              <a:rPr lang="en-US" smtClean="0"/>
              <a:t>‹#›</a:t>
            </a:fld>
            <a:endParaRPr lang="en-US"/>
          </a:p>
        </p:txBody>
      </p:sp>
    </p:spTree>
    <p:extLst>
      <p:ext uri="{BB962C8B-B14F-4D97-AF65-F5344CB8AC3E}">
        <p14:creationId xmlns:p14="http://schemas.microsoft.com/office/powerpoint/2010/main" val="692045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6437ED-4F7E-AC4C-A2DE-87FECBE9150F}" type="datetimeFigureOut">
              <a:rPr lang="en-US" smtClean="0"/>
              <a:t>11/25/19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F25CB-08A4-3D44-AE3E-5BA23E4BFBAA}" type="slidenum">
              <a:rPr lang="en-US" smtClean="0"/>
              <a:t>‹#›</a:t>
            </a:fld>
            <a:endParaRPr lang="en-US"/>
          </a:p>
        </p:txBody>
      </p:sp>
    </p:spTree>
    <p:extLst>
      <p:ext uri="{BB962C8B-B14F-4D97-AF65-F5344CB8AC3E}">
        <p14:creationId xmlns:p14="http://schemas.microsoft.com/office/powerpoint/2010/main" val="2519686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ormAutofit/>
          </a:bodyPr>
          <a:lstStyle>
            <a:lvl1pPr>
              <a:defRPr sz="2100" b="0" i="0">
                <a:solidFill>
                  <a:srgbClr val="165551"/>
                </a:solidFill>
                <a:latin typeface="Avenir Heavy"/>
                <a:cs typeface="Avenir Heavy"/>
              </a:defRPr>
            </a:lvl1pPr>
          </a:lstStyle>
          <a:p>
            <a:r>
              <a:rPr lang="en-US" dirty="0"/>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1142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lstStyle>
            <a:lvl1pPr>
              <a:defRPr>
                <a:solidFill>
                  <a:srgbClr val="165551"/>
                </a:solidFill>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819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376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lstStyle>
            <a:lvl1pPr>
              <a:defRPr>
                <a:solidFill>
                  <a:srgbClr val="165551"/>
                </a:solidFill>
              </a:defRPr>
            </a:lvl1pPr>
          </a:lstStyle>
          <a:p>
            <a:r>
              <a:rPr lang="en-US" dirty="0"/>
              <a:t>CLICK TO EDIT MASTER TITLE STYLE</a:t>
            </a:r>
          </a:p>
        </p:txBody>
      </p:sp>
    </p:spTree>
    <p:extLst>
      <p:ext uri="{BB962C8B-B14F-4D97-AF65-F5344CB8AC3E}">
        <p14:creationId xmlns:p14="http://schemas.microsoft.com/office/powerpoint/2010/main" val="1475558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946395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09681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3C4654-6C54-C941-8BBC-D8C4A10D5F8D}"/>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11644" y="4607719"/>
            <a:ext cx="9155643" cy="542925"/>
          </a:xfrm>
          <a:prstGeom prst="rect">
            <a:avLst/>
          </a:prstGeom>
        </p:spPr>
      </p:pic>
    </p:spTree>
    <p:extLst>
      <p:ext uri="{BB962C8B-B14F-4D97-AF65-F5344CB8AC3E}">
        <p14:creationId xmlns:p14="http://schemas.microsoft.com/office/powerpoint/2010/main" val="2951446379"/>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6" r:id="rId5"/>
    <p:sldLayoutId id="2147483657" r:id="rId6"/>
  </p:sldLayoutIdLst>
  <p:txStyles>
    <p:titleStyle>
      <a:lvl1pPr algn="ctr" defTabSz="342900" rtl="0" eaLnBrk="1" latinLnBrk="0" hangingPunct="1">
        <a:spcBef>
          <a:spcPct val="0"/>
        </a:spcBef>
        <a:buNone/>
        <a:defRPr sz="2100" b="0" i="0" kern="1200">
          <a:solidFill>
            <a:srgbClr val="165551"/>
          </a:solidFill>
          <a:latin typeface="Avenir Heavy"/>
          <a:ea typeface="+mj-ea"/>
          <a:cs typeface="Avenir Heavy"/>
        </a:defRPr>
      </a:lvl1pPr>
    </p:titleStyle>
    <p:bodyStyle>
      <a:lvl1pPr marL="257175" indent="-257175" algn="l" defTabSz="342900" rtl="0" eaLnBrk="1" latinLnBrk="0" hangingPunct="1">
        <a:spcBef>
          <a:spcPct val="20000"/>
        </a:spcBef>
        <a:buClr>
          <a:srgbClr val="165551"/>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165551"/>
        </a:buClr>
        <a:buSzPct val="70000"/>
        <a:buFont typeface="Courier New"/>
        <a:buChar char="o"/>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165551"/>
        </a:buClr>
        <a:buFont typeface="Wingdings" charset="2"/>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165551"/>
        </a:buClr>
        <a:buSzPct val="50000"/>
        <a:buFont typeface="Wingdings" charset="2"/>
        <a:buChar char="u"/>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165551"/>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3.jpeg"/><Relationship Id="rId7" Type="http://schemas.openxmlformats.org/officeDocument/2006/relationships/slide" Target="slide6.xml"/><Relationship Id="rId12" Type="http://schemas.openxmlformats.org/officeDocument/2006/relationships/slide" Target="slide14.xml"/><Relationship Id="rId2" Type="http://schemas.openxmlformats.org/officeDocument/2006/relationships/hyperlink" Target="https://www.edx.org/professional-certificate/wageningenx-sustainable-and-inclusive-landscapes" TargetMode="External"/><Relationship Id="rId1" Type="http://schemas.openxmlformats.org/officeDocument/2006/relationships/slideLayout" Target="../slideLayouts/slideLayout1.xml"/><Relationship Id="rId6" Type="http://schemas.openxmlformats.org/officeDocument/2006/relationships/slide" Target="slide5.xml"/><Relationship Id="rId11" Type="http://schemas.openxmlformats.org/officeDocument/2006/relationships/slide" Target="slide13.xml"/><Relationship Id="rId5" Type="http://schemas.openxmlformats.org/officeDocument/2006/relationships/slide" Target="slide4.xml"/><Relationship Id="rId10" Type="http://schemas.openxmlformats.org/officeDocument/2006/relationships/slide" Target="slide12.xml"/><Relationship Id="rId4" Type="http://schemas.openxmlformats.org/officeDocument/2006/relationships/slide" Target="slide2.xml"/><Relationship Id="rId9" Type="http://schemas.openxmlformats.org/officeDocument/2006/relationships/slide" Target="slide11.xml"/></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2.xml"/><Relationship Id="rId7" Type="http://schemas.openxmlformats.org/officeDocument/2006/relationships/slide" Target="slide10.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2.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2.xml"/><Relationship Id="rId7" Type="http://schemas.openxmlformats.org/officeDocument/2006/relationships/slide" Target="slide10.xm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2.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nAxMDG_mGjw"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hyperlink" Target="https://www.youtube.com/watch?v=nAxMDG_mGjw&amp;list=PLXZq5xNSvGBwms1CcV9lOIj0wFBTLPw9v&amp;index=18&amp;t=1s" TargetMode="External"/><Relationship Id="rId9" Type="http://schemas.openxmlformats.org/officeDocument/2006/relationships/slide" Target="slide10.xml"/></Relationships>
</file>

<file path=ppt/slides/_rels/slide6.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2.xml"/><Relationship Id="rId7" Type="http://schemas.openxmlformats.org/officeDocument/2006/relationships/slide" Target="slide10.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2.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p0MGIKuO7WM"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hyperlink" Target="https://www.youtube.com/watch?v=p0MGIKuO7WM&amp;list=PLXZq5xNSvGBxOkYWpJEinMrYnUOUS9ZR0&amp;index=5&amp;t=1s" TargetMode="External"/><Relationship Id="rId9"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Cbmj1AWYiwQ"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hyperlink" Target="https://www.youtube.com/watch?v=Cbmj1AWYiwQ&amp;list=PLXZq5xNSvGBxOkYWpJEinMrYnUOUS9ZR0&amp;index=6&amp;t=0s" TargetMode="External"/><Relationship Id="rId9" Type="http://schemas.openxmlformats.org/officeDocument/2006/relationships/slide" Target="slide10.xml"/></Relationships>
</file>

<file path=ppt/slides/_rels/slide9.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2.xml"/><Relationship Id="rId7" Type="http://schemas.openxmlformats.org/officeDocument/2006/relationships/slide" Target="slide10.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2.xm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vRRyClAw5ck"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hyperlink" Target="https://www.youtube.com/watch?v=vRRyClAw5ck&amp;list=PLXZq5xNSvGBxOkYWpJEinMrYnUOUS9ZR0&amp;index=15&amp;t=0s" TargetMode="External"/><Relationship Id="rId9" Type="http://schemas.openxmlformats.org/officeDocument/2006/relationships/slide" Target="slide10.xml"/></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PvtpCYPq7no"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hyperlink" Target="https://www.youtube.com/watch?v=PvtpCYPq7no&amp;list=PLXZq5xNSvGBxOkYWpJEinMrYnUOUS9ZR0&amp;index=7&amp;t=0s" TargetMode="External"/><Relationship Id="rId9" Type="http://schemas.openxmlformats.org/officeDocument/2006/relationships/slide" Target="slide10.xml"/></Relationships>
</file>

<file path=ppt/slides/_rels/slide1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hyperlink" Target="https://www.youtube.com/watch?v=kqj5zsNUrTA&amp;list=PLXZq5xNSvGBxOkYWpJEinMrYnUOUS9ZR0&amp;index=4&amp;t=0s" TargetMode="External"/><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kqj5zsNUrTA"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image" Target="../media/image6.png"/><Relationship Id="rId9" Type="http://schemas.openxmlformats.org/officeDocument/2006/relationships/slide" Target="slide10.xml"/></Relationships>
</file>

<file path=ppt/slides/_rels/slide1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hyperlink" Target="https://www.youtube.com/watch?v=uYoYCBczwyE&amp;list=PLXZq5xNSvGBxOkYWpJEinMrYnUOUS9ZR0&amp;index=19&amp;t=0s" TargetMode="External"/><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slideLayout" Target="../slideLayouts/slideLayout5.xml"/><Relationship Id="rId1" Type="http://schemas.openxmlformats.org/officeDocument/2006/relationships/video" Target="https://www.youtube.com/embed/uYoYCBczwyE" TargetMode="Externa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0" Type="http://schemas.openxmlformats.org/officeDocument/2006/relationships/slide" Target="slide11.xml"/><Relationship Id="rId4" Type="http://schemas.openxmlformats.org/officeDocument/2006/relationships/image" Target="../media/image6.png"/><Relationship Id="rId9" Type="http://schemas.openxmlformats.org/officeDocument/2006/relationships/slide" Target="slide10.xml"/></Relationships>
</file>

<file path=ppt/slides/_rels/slide14.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2.xml"/><Relationship Id="rId7" Type="http://schemas.openxmlformats.org/officeDocument/2006/relationships/slide" Target="slide10.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2.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slide" Target="slide10.xml"/><Relationship Id="rId3" Type="http://schemas.openxmlformats.org/officeDocument/2006/relationships/image" Target="../media/image10.jpeg"/><Relationship Id="rId7" Type="http://schemas.openxmlformats.org/officeDocument/2006/relationships/image" Target="../media/image14.png"/><Relationship Id="rId12" Type="http://schemas.openxmlformats.org/officeDocument/2006/relationships/slide" Target="slide6.xml"/><Relationship Id="rId17" Type="http://schemas.openxmlformats.org/officeDocument/2006/relationships/slide" Target="slide14.xml"/><Relationship Id="rId2" Type="http://schemas.openxmlformats.org/officeDocument/2006/relationships/hyperlink" Target="https://academy.globallandscapesforum.org/" TargetMode="External"/><Relationship Id="rId16" Type="http://schemas.openxmlformats.org/officeDocument/2006/relationships/slide" Target="slide13.xml"/><Relationship Id="rId1" Type="http://schemas.openxmlformats.org/officeDocument/2006/relationships/slideLayout" Target="../slideLayouts/slideLayout5.xml"/><Relationship Id="rId6" Type="http://schemas.openxmlformats.org/officeDocument/2006/relationships/image" Target="../media/image13.jpg"/><Relationship Id="rId11" Type="http://schemas.openxmlformats.org/officeDocument/2006/relationships/slide" Target="slide5.xml"/><Relationship Id="rId5" Type="http://schemas.openxmlformats.org/officeDocument/2006/relationships/image" Target="../media/image12.png"/><Relationship Id="rId15" Type="http://schemas.openxmlformats.org/officeDocument/2006/relationships/slide" Target="slide12.xml"/><Relationship Id="rId10" Type="http://schemas.openxmlformats.org/officeDocument/2006/relationships/slide" Target="slide4.xml"/><Relationship Id="rId4" Type="http://schemas.openxmlformats.org/officeDocument/2006/relationships/image" Target="../media/image11.png"/><Relationship Id="rId9" Type="http://schemas.openxmlformats.org/officeDocument/2006/relationships/slide" Target="slide2.xml"/><Relationship Id="rId14" Type="http://schemas.openxmlformats.org/officeDocument/2006/relationships/slide" Target="slide11.xml"/></Relationships>
</file>

<file path=ppt/slides/_rels/slide16.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2.xml"/><Relationship Id="rId7" Type="http://schemas.openxmlformats.org/officeDocument/2006/relationships/slide" Target="slide10.xm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C1DFC6FF-E3F6-4441-9FFC-4B7DAF950C59}"/>
              </a:ext>
            </a:extLst>
          </p:cNvPr>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a:stretch/>
        </p:blipFill>
        <p:spPr>
          <a:xfrm>
            <a:off x="-1" y="0"/>
            <a:ext cx="9146701" cy="4610100"/>
          </a:xfrm>
        </p:spPr>
      </p:pic>
      <p:sp>
        <p:nvSpPr>
          <p:cNvPr id="7" name="Rectangle 6">
            <a:extLst>
              <a:ext uri="{FF2B5EF4-FFF2-40B4-BE49-F238E27FC236}">
                <a16:creationId xmlns:a16="http://schemas.microsoft.com/office/drawing/2014/main" id="{971C1D94-36F6-4F0F-BD16-FEF61FE02283}"/>
              </a:ext>
            </a:extLst>
          </p:cNvPr>
          <p:cNvSpPr/>
          <p:nvPr/>
        </p:nvSpPr>
        <p:spPr>
          <a:xfrm>
            <a:off x="400050" y="704850"/>
            <a:ext cx="2667000" cy="340042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CF203F4-ABE0-40F9-A88B-455E62730356}"/>
              </a:ext>
            </a:extLst>
          </p:cNvPr>
          <p:cNvSpPr>
            <a:spLocks noGrp="1"/>
          </p:cNvSpPr>
          <p:nvPr>
            <p:ph type="title"/>
          </p:nvPr>
        </p:nvSpPr>
        <p:spPr>
          <a:xfrm>
            <a:off x="524669" y="704850"/>
            <a:ext cx="2456655" cy="3400425"/>
          </a:xfrm>
        </p:spPr>
        <p:txBody>
          <a:bodyPr anchor="ctr"/>
          <a:lstStyle/>
          <a:p>
            <a:r>
              <a:rPr lang="en-GB" sz="2000" dirty="0"/>
              <a:t>Landscape Finance</a:t>
            </a:r>
            <a:r>
              <a:rPr lang="en-GB" sz="1600" dirty="0"/>
              <a:t>: Investing in innovation for sustainable landscapes</a:t>
            </a:r>
            <a:br>
              <a:rPr lang="en-GB" sz="1600" dirty="0"/>
            </a:br>
            <a:br>
              <a:rPr lang="en-GB" sz="1600" dirty="0"/>
            </a:br>
            <a:r>
              <a:rPr lang="en-GB" sz="1400" dirty="0">
                <a:solidFill>
                  <a:schemeClr val="tx1"/>
                </a:solidFill>
              </a:rPr>
              <a:t>GLF Investment Case 2019</a:t>
            </a:r>
            <a:br>
              <a:rPr lang="en-GB" sz="1400" dirty="0">
                <a:solidFill>
                  <a:schemeClr val="tx1"/>
                </a:solidFill>
              </a:rPr>
            </a:br>
            <a:br>
              <a:rPr lang="en-GB" sz="1400" dirty="0">
                <a:solidFill>
                  <a:schemeClr val="tx1"/>
                </a:solidFill>
              </a:rPr>
            </a:br>
            <a:r>
              <a:rPr lang="en-GB" sz="1400" dirty="0">
                <a:solidFill>
                  <a:schemeClr val="tx1"/>
                </a:solidFill>
              </a:rPr>
              <a:t>Youth in Landscapes Finance Workshop: Pre-course learning</a:t>
            </a:r>
            <a:br>
              <a:rPr lang="en-GB" sz="1600" dirty="0"/>
            </a:br>
            <a:endParaRPr lang="en-GB" sz="1600" dirty="0"/>
          </a:p>
        </p:txBody>
      </p:sp>
    </p:spTree>
    <p:extLst>
      <p:ext uri="{BB962C8B-B14F-4D97-AF65-F5344CB8AC3E}">
        <p14:creationId xmlns:p14="http://schemas.microsoft.com/office/powerpoint/2010/main" val="405692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86F6-4E29-4EA3-8371-CBE1EE18067D}"/>
              </a:ext>
            </a:extLst>
          </p:cNvPr>
          <p:cNvSpPr>
            <a:spLocks noGrp="1"/>
          </p:cNvSpPr>
          <p:nvPr>
            <p:ph type="title"/>
          </p:nvPr>
        </p:nvSpPr>
        <p:spPr/>
        <p:txBody>
          <a:bodyPr/>
          <a:lstStyle/>
          <a:p>
            <a:pPr algn="l"/>
            <a:r>
              <a:rPr lang="en-GB" dirty="0"/>
              <a:t>Introduction</a:t>
            </a:r>
          </a:p>
        </p:txBody>
      </p:sp>
      <p:sp>
        <p:nvSpPr>
          <p:cNvPr id="3" name="Content Placeholder 2">
            <a:extLst>
              <a:ext uri="{FF2B5EF4-FFF2-40B4-BE49-F238E27FC236}">
                <a16:creationId xmlns:a16="http://schemas.microsoft.com/office/drawing/2014/main" id="{B530FA98-C2CA-4419-BD74-87C9C25A1FDF}"/>
              </a:ext>
            </a:extLst>
          </p:cNvPr>
          <p:cNvSpPr>
            <a:spLocks noGrp="1"/>
          </p:cNvSpPr>
          <p:nvPr>
            <p:ph idx="1"/>
          </p:nvPr>
        </p:nvSpPr>
        <p:spPr>
          <a:xfrm>
            <a:off x="457200" y="1012559"/>
            <a:ext cx="3487003" cy="3582064"/>
          </a:xfrm>
        </p:spPr>
        <p:txBody>
          <a:bodyPr anchor="t"/>
          <a:lstStyle/>
          <a:p>
            <a:pPr marL="0" indent="0">
              <a:buNone/>
            </a:pPr>
            <a:r>
              <a:rPr lang="en-GB" sz="1500" b="1" dirty="0">
                <a:solidFill>
                  <a:srgbClr val="165551"/>
                </a:solidFill>
                <a:latin typeface="Avenir Heavy"/>
              </a:rPr>
              <a:t>Welcome!</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This short module is for participants of the upcoming </a:t>
            </a:r>
            <a:br>
              <a:rPr lang="en-GB" sz="850" dirty="0">
                <a:latin typeface="Verdana" panose="020B0604030504040204" pitchFamily="34" charset="0"/>
                <a:ea typeface="Verdana" panose="020B0604030504040204" pitchFamily="34" charset="0"/>
              </a:rPr>
            </a:br>
            <a:r>
              <a:rPr lang="en-GB" sz="850" dirty="0">
                <a:latin typeface="Verdana" panose="020B0604030504040204" pitchFamily="34" charset="0"/>
                <a:ea typeface="Verdana" panose="020B0604030504040204" pitchFamily="34" charset="0"/>
              </a:rPr>
              <a:t>one-day training on landscape finance, to be held alongside the GLF Investment Case in Luxembourg, November 29</a:t>
            </a:r>
            <a:r>
              <a:rPr lang="en-GB" sz="850" baseline="30000" dirty="0">
                <a:latin typeface="Verdana" panose="020B0604030504040204" pitchFamily="34" charset="0"/>
                <a:ea typeface="Verdana" panose="020B0604030504040204" pitchFamily="34" charset="0"/>
              </a:rPr>
              <a:t>th</a:t>
            </a:r>
            <a:r>
              <a:rPr lang="en-GB" sz="850" dirty="0">
                <a:latin typeface="Verdana" panose="020B0604030504040204" pitchFamily="34" charset="0"/>
                <a:ea typeface="Verdana" panose="020B0604030504040204" pitchFamily="34" charset="0"/>
              </a:rPr>
              <a:t>, 2019</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The </a:t>
            </a:r>
            <a:r>
              <a:rPr lang="en-GB" sz="850" b="1" dirty="0">
                <a:latin typeface="Verdana" panose="020B0604030504040204" pitchFamily="34" charset="0"/>
                <a:ea typeface="Verdana" panose="020B0604030504040204" pitchFamily="34" charset="0"/>
              </a:rPr>
              <a:t>objectives</a:t>
            </a:r>
            <a:r>
              <a:rPr lang="en-GB" sz="850" dirty="0">
                <a:latin typeface="Verdana" panose="020B0604030504040204" pitchFamily="34" charset="0"/>
                <a:ea typeface="Verdana" panose="020B0604030504040204" pitchFamily="34" charset="0"/>
              </a:rPr>
              <a:t> of this module are to get you started with some </a:t>
            </a:r>
            <a:r>
              <a:rPr lang="en-GB" sz="850" b="1" dirty="0">
                <a:latin typeface="Verdana" panose="020B0604030504040204" pitchFamily="34" charset="0"/>
                <a:ea typeface="Verdana" panose="020B0604030504040204" pitchFamily="34" charset="0"/>
              </a:rPr>
              <a:t>key concepts </a:t>
            </a:r>
            <a:r>
              <a:rPr lang="en-GB" sz="850" dirty="0">
                <a:latin typeface="Verdana" panose="020B0604030504040204" pitchFamily="34" charset="0"/>
                <a:ea typeface="Verdana" panose="020B0604030504040204" pitchFamily="34" charset="0"/>
              </a:rPr>
              <a:t>ahead of the face-to-face session, and to enable you to begin a structured exploration of </a:t>
            </a:r>
            <a:r>
              <a:rPr lang="en-GB" sz="850" b="1" dirty="0">
                <a:latin typeface="Verdana" panose="020B0604030504040204" pitchFamily="34" charset="0"/>
                <a:ea typeface="Verdana" panose="020B0604030504040204" pitchFamily="34" charset="0"/>
              </a:rPr>
              <a:t>your landscape case. </a:t>
            </a:r>
            <a:r>
              <a:rPr lang="en-GB" sz="850" dirty="0">
                <a:latin typeface="Verdana" panose="020B0604030504040204" pitchFamily="34" charset="0"/>
                <a:ea typeface="Verdana" panose="020B0604030504040204" pitchFamily="34" charset="0"/>
              </a:rPr>
              <a:t>The module should last </a:t>
            </a:r>
            <a:r>
              <a:rPr lang="en-GB" sz="850" b="1" dirty="0">
                <a:latin typeface="Verdana" panose="020B0604030504040204" pitchFamily="34" charset="0"/>
                <a:ea typeface="Verdana" panose="020B0604030504040204" pitchFamily="34" charset="0"/>
              </a:rPr>
              <a:t>max two hours</a:t>
            </a:r>
            <a:r>
              <a:rPr lang="en-GB" sz="850" dirty="0">
                <a:latin typeface="Verdana" panose="020B0604030504040204" pitchFamily="34" charset="0"/>
                <a:ea typeface="Verdana" panose="020B0604030504040204" pitchFamily="34" charset="0"/>
              </a:rPr>
              <a:t>.</a:t>
            </a:r>
            <a:endParaRPr lang="en-GB" sz="850" b="1" dirty="0">
              <a:latin typeface="Verdana" panose="020B0604030504040204" pitchFamily="34" charset="0"/>
              <a:ea typeface="Verdana" panose="020B0604030504040204" pitchFamily="34" charset="0"/>
            </a:endParaRP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The module contains some short </a:t>
            </a:r>
            <a:r>
              <a:rPr lang="en-GB" sz="850" b="1" dirty="0">
                <a:latin typeface="Verdana" panose="020B0604030504040204" pitchFamily="34" charset="0"/>
                <a:ea typeface="Verdana" panose="020B0604030504040204" pitchFamily="34" charset="0"/>
              </a:rPr>
              <a:t>videos </a:t>
            </a:r>
            <a:r>
              <a:rPr lang="en-GB" sz="850" dirty="0">
                <a:latin typeface="Verdana" panose="020B0604030504040204" pitchFamily="34" charset="0"/>
                <a:ea typeface="Verdana" panose="020B0604030504040204" pitchFamily="34" charset="0"/>
              </a:rPr>
              <a:t>on YouTube. You will need internet and audio.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The module content comes from the GLF Landscape Academy online course, “Landscape finance: Investing in innovation for sustainable landscapes”. You are encouraged to continue your learning by </a:t>
            </a:r>
            <a:r>
              <a:rPr lang="en-GB" sz="850" u="sng" dirty="0">
                <a:solidFill>
                  <a:srgbClr val="FF0000"/>
                </a:solidFill>
                <a:latin typeface="Verdana" panose="020B0604030504040204" pitchFamily="34" charset="0"/>
                <a:ea typeface="Verdana" panose="020B0604030504040204" pitchFamily="34" charset="0"/>
                <a:hlinkClick r:id="rId2"/>
              </a:rPr>
              <a:t>registering here </a:t>
            </a:r>
            <a:r>
              <a:rPr lang="en-GB" sz="850" dirty="0">
                <a:latin typeface="Verdana" panose="020B0604030504040204" pitchFamily="34" charset="0"/>
                <a:ea typeface="Verdana" panose="020B0604030504040204" pitchFamily="34" charset="0"/>
              </a:rPr>
              <a:t>for the full course.</a:t>
            </a:r>
          </a:p>
        </p:txBody>
      </p:sp>
      <p:pic>
        <p:nvPicPr>
          <p:cNvPr id="5" name="Picture 4">
            <a:extLst>
              <a:ext uri="{FF2B5EF4-FFF2-40B4-BE49-F238E27FC236}">
                <a16:creationId xmlns:a16="http://schemas.microsoft.com/office/drawing/2014/main" id="{FA48A3B7-B72C-4FBD-9331-00B67CC6E8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78"/>
          <a:stretch/>
        </p:blipFill>
        <p:spPr>
          <a:xfrm>
            <a:off x="4343399" y="1012559"/>
            <a:ext cx="4476466" cy="3118382"/>
          </a:xfrm>
          <a:prstGeom prst="rect">
            <a:avLst/>
          </a:prstGeom>
        </p:spPr>
      </p:pic>
      <p:sp>
        <p:nvSpPr>
          <p:cNvPr id="6" name="TextBox 5">
            <a:extLst>
              <a:ext uri="{FF2B5EF4-FFF2-40B4-BE49-F238E27FC236}">
                <a16:creationId xmlns:a16="http://schemas.microsoft.com/office/drawing/2014/main" id="{D5453B6A-45A5-40EF-93D5-4C4875FDB947}"/>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4"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5"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2"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6718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86F6-4E29-4EA3-8371-CBE1EE18067D}"/>
              </a:ext>
            </a:extLst>
          </p:cNvPr>
          <p:cNvSpPr>
            <a:spLocks noGrp="1"/>
          </p:cNvSpPr>
          <p:nvPr>
            <p:ph type="title"/>
          </p:nvPr>
        </p:nvSpPr>
        <p:spPr/>
        <p:txBody>
          <a:bodyPr/>
          <a:lstStyle/>
          <a:p>
            <a:pPr algn="l"/>
            <a:r>
              <a:rPr lang="en-GB" dirty="0"/>
              <a:t>Introduction</a:t>
            </a:r>
          </a:p>
        </p:txBody>
      </p:sp>
      <p:sp>
        <p:nvSpPr>
          <p:cNvPr id="3" name="Content Placeholder 2">
            <a:extLst>
              <a:ext uri="{FF2B5EF4-FFF2-40B4-BE49-F238E27FC236}">
                <a16:creationId xmlns:a16="http://schemas.microsoft.com/office/drawing/2014/main" id="{B530FA98-C2CA-4419-BD74-87C9C25A1FDF}"/>
              </a:ext>
            </a:extLst>
          </p:cNvPr>
          <p:cNvSpPr>
            <a:spLocks noGrp="1"/>
          </p:cNvSpPr>
          <p:nvPr>
            <p:ph idx="1"/>
          </p:nvPr>
        </p:nvSpPr>
        <p:spPr>
          <a:xfrm>
            <a:off x="457200" y="1012559"/>
            <a:ext cx="3487003" cy="3582064"/>
          </a:xfrm>
        </p:spPr>
        <p:txBody>
          <a:bodyPr anchor="t"/>
          <a:lstStyle/>
          <a:p>
            <a:pPr marL="0" indent="0">
              <a:buNone/>
            </a:pPr>
            <a:r>
              <a:rPr lang="en-GB" sz="1500" b="1" dirty="0">
                <a:solidFill>
                  <a:srgbClr val="165551"/>
                </a:solidFill>
                <a:latin typeface="Avenir Heavy"/>
                <a:ea typeface="+mj-ea"/>
              </a:rPr>
              <a:t>Content overview:</a:t>
            </a:r>
          </a:p>
          <a:p>
            <a:pPr marL="0" indent="0">
              <a:buNone/>
            </a:pPr>
            <a:endParaRPr lang="en-GB" sz="850" dirty="0">
              <a:latin typeface="Verdana" panose="020B0604030504040204" pitchFamily="34" charset="0"/>
              <a:ea typeface="Verdana" panose="020B0604030504040204" pitchFamily="34" charset="0"/>
            </a:endParaRPr>
          </a:p>
          <a:p>
            <a:pPr marL="228600" indent="-228600">
              <a:buFont typeface="+mj-lt"/>
              <a:buAutoNum type="arabicPeriod"/>
            </a:pPr>
            <a:r>
              <a:rPr lang="en-GB" sz="850" dirty="0">
                <a:latin typeface="Verdana" panose="020B0604030504040204" pitchFamily="34" charset="0"/>
                <a:ea typeface="Verdana" panose="020B0604030504040204" pitchFamily="34" charset="0"/>
              </a:rPr>
              <a:t>Your landscape case</a:t>
            </a:r>
          </a:p>
          <a:p>
            <a:pPr marL="228600" indent="-228600">
              <a:buFont typeface="+mj-lt"/>
              <a:buAutoNum type="arabicPeriod"/>
            </a:pPr>
            <a:r>
              <a:rPr lang="en-GB" sz="850" dirty="0">
                <a:latin typeface="Verdana" panose="020B0604030504040204" pitchFamily="34" charset="0"/>
                <a:ea typeface="Verdana" panose="020B0604030504040204" pitchFamily="34" charset="0"/>
              </a:rPr>
              <a:t>Recap on landscape approaches</a:t>
            </a:r>
          </a:p>
          <a:p>
            <a:pPr marL="228600" indent="-228600">
              <a:buFont typeface="+mj-lt"/>
              <a:buAutoNum type="arabicPeriod"/>
            </a:pPr>
            <a:r>
              <a:rPr lang="en-GB" sz="850" dirty="0">
                <a:latin typeface="Verdana" panose="020B0604030504040204" pitchFamily="34" charset="0"/>
                <a:ea typeface="Verdana" panose="020B0604030504040204" pitchFamily="34" charset="0"/>
              </a:rPr>
              <a:t>Investments in the landscape</a:t>
            </a:r>
          </a:p>
          <a:p>
            <a:pPr marL="228600" indent="-228600">
              <a:buFont typeface="+mj-lt"/>
              <a:buAutoNum type="arabicPeriod"/>
            </a:pPr>
            <a:r>
              <a:rPr lang="en-GB" sz="850" dirty="0">
                <a:latin typeface="Verdana" panose="020B0604030504040204" pitchFamily="34" charset="0"/>
                <a:ea typeface="Verdana" panose="020B0604030504040204" pitchFamily="34" charset="0"/>
              </a:rPr>
              <a:t>The business case for for-profit landscape investments</a:t>
            </a:r>
          </a:p>
          <a:p>
            <a:pPr marL="228600" indent="-228600">
              <a:buFont typeface="+mj-lt"/>
              <a:buAutoNum type="arabicPeriod"/>
            </a:pPr>
            <a:r>
              <a:rPr lang="en-GB" sz="850" dirty="0">
                <a:latin typeface="Verdana" panose="020B0604030504040204" pitchFamily="34" charset="0"/>
                <a:ea typeface="Verdana" panose="020B0604030504040204" pitchFamily="34" charset="0"/>
              </a:rPr>
              <a:t>Sources of capital for landscape investments</a:t>
            </a:r>
          </a:p>
          <a:p>
            <a:pPr marL="228600" indent="-228600">
              <a:buFont typeface="+mj-lt"/>
              <a:buAutoNum type="arabicPeriod"/>
            </a:pPr>
            <a:r>
              <a:rPr lang="en-GB" sz="850" dirty="0">
                <a:latin typeface="Verdana" panose="020B0604030504040204" pitchFamily="34" charset="0"/>
                <a:ea typeface="Verdana" panose="020B0604030504040204" pitchFamily="34" charset="0"/>
              </a:rPr>
              <a:t>Blended finance for landscape investments</a:t>
            </a:r>
          </a:p>
          <a:p>
            <a:pPr marL="228600" indent="-228600">
              <a:buFont typeface="+mj-lt"/>
              <a:buAutoNum type="arabicPeriod"/>
            </a:pPr>
            <a:r>
              <a:rPr lang="en-GB" sz="850" dirty="0">
                <a:latin typeface="Verdana" panose="020B0604030504040204" pitchFamily="34" charset="0"/>
                <a:ea typeface="Verdana" panose="020B0604030504040204" pitchFamily="34" charset="0"/>
              </a:rPr>
              <a:t>Improving ‘bankability’ of landscape investments</a:t>
            </a:r>
          </a:p>
          <a:p>
            <a:pPr marL="228600" indent="-228600">
              <a:buFont typeface="+mj-lt"/>
              <a:buAutoNum type="arabicPeriod"/>
            </a:pPr>
            <a:r>
              <a:rPr lang="en-GB" sz="850" dirty="0">
                <a:latin typeface="Verdana" panose="020B0604030504040204" pitchFamily="34" charset="0"/>
                <a:ea typeface="Verdana" panose="020B0604030504040204" pitchFamily="34" charset="0"/>
              </a:rPr>
              <a:t>Finalising your landscape case</a:t>
            </a:r>
          </a:p>
          <a:p>
            <a:pPr marL="228600" indent="-228600">
              <a:buFont typeface="+mj-lt"/>
              <a:buAutoNum type="arabicPeriod"/>
            </a:pPr>
            <a:endParaRPr lang="en-GB" sz="850" dirty="0">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FA48A3B7-B72C-4FBD-9331-00B67CC6E8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3399" y="1079436"/>
            <a:ext cx="4476466" cy="2984628"/>
          </a:xfrm>
          <a:prstGeom prst="rect">
            <a:avLst/>
          </a:prstGeom>
        </p:spPr>
      </p:pic>
      <p:sp>
        <p:nvSpPr>
          <p:cNvPr id="6" name="TextBox 5">
            <a:extLst>
              <a:ext uri="{FF2B5EF4-FFF2-40B4-BE49-F238E27FC236}">
                <a16:creationId xmlns:a16="http://schemas.microsoft.com/office/drawing/2014/main" id="{4482AF04-58EA-424E-8BCC-96C67B430EF7}"/>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3"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4"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5"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1"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76606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86F6-4E29-4EA3-8371-CBE1EE18067D}"/>
              </a:ext>
            </a:extLst>
          </p:cNvPr>
          <p:cNvSpPr>
            <a:spLocks noGrp="1"/>
          </p:cNvSpPr>
          <p:nvPr>
            <p:ph type="title"/>
          </p:nvPr>
        </p:nvSpPr>
        <p:spPr/>
        <p:txBody>
          <a:bodyPr/>
          <a:lstStyle/>
          <a:p>
            <a:pPr algn="l"/>
            <a:r>
              <a:rPr lang="en-GB" dirty="0"/>
              <a:t>Your landscape case</a:t>
            </a:r>
          </a:p>
        </p:txBody>
      </p:sp>
      <p:sp>
        <p:nvSpPr>
          <p:cNvPr id="3" name="Content Placeholder 2">
            <a:extLst>
              <a:ext uri="{FF2B5EF4-FFF2-40B4-BE49-F238E27FC236}">
                <a16:creationId xmlns:a16="http://schemas.microsoft.com/office/drawing/2014/main" id="{B530FA98-C2CA-4419-BD74-87C9C25A1FDF}"/>
              </a:ext>
            </a:extLst>
          </p:cNvPr>
          <p:cNvSpPr>
            <a:spLocks noGrp="1"/>
          </p:cNvSpPr>
          <p:nvPr>
            <p:ph idx="1"/>
          </p:nvPr>
        </p:nvSpPr>
        <p:spPr>
          <a:xfrm>
            <a:off x="457200" y="1012559"/>
            <a:ext cx="3487003" cy="3582064"/>
          </a:xfrm>
        </p:spPr>
        <p:txBody>
          <a:bodyPr anchor="t"/>
          <a:lstStyle/>
          <a:p>
            <a:pPr marL="0" indent="0">
              <a:buNone/>
            </a:pPr>
            <a:r>
              <a:rPr lang="en-GB" sz="1500" b="1" dirty="0">
                <a:solidFill>
                  <a:srgbClr val="165551"/>
                </a:solidFill>
                <a:latin typeface="Avenir Heavy"/>
                <a:ea typeface="+mj-ea"/>
              </a:rPr>
              <a:t>Bring your landscape with you!</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True learning happens when you can apply the content you hear in a course or workshop, to your own case and situation.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Case-based learning increases the dynamism of the learning experience and helps to show you your own potential to make real change.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While you are learning about some basic landscape finance concepts, you will be prompted to apply what you hear to your own landscape case.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You’ll end the module with a description of your case that you can take along to the day in Luxembourg.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b="1" dirty="0">
                <a:latin typeface="Verdana" panose="020B0604030504040204" pitchFamily="34" charset="0"/>
                <a:ea typeface="Verdana" panose="020B0604030504040204" pitchFamily="34" charset="0"/>
              </a:rPr>
              <a:t>Note: </a:t>
            </a:r>
            <a:r>
              <a:rPr lang="en-GB" sz="850" i="1" dirty="0">
                <a:latin typeface="Verdana" panose="020B0604030504040204" pitchFamily="34" charset="0"/>
                <a:ea typeface="Verdana" panose="020B0604030504040204" pitchFamily="34" charset="0"/>
              </a:rPr>
              <a:t>You don’t need to make elaborate paragraphs or designs; just a few words to help guide your thoughts and prepare you to fully benefit from your day in Luxembourg. So short and sharp! </a:t>
            </a:r>
          </a:p>
        </p:txBody>
      </p:sp>
      <p:pic>
        <p:nvPicPr>
          <p:cNvPr id="5" name="Picture 4">
            <a:extLst>
              <a:ext uri="{FF2B5EF4-FFF2-40B4-BE49-F238E27FC236}">
                <a16:creationId xmlns:a16="http://schemas.microsoft.com/office/drawing/2014/main" id="{FA48A3B7-B72C-4FBD-9331-00B67CC6E8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3399" y="1079595"/>
            <a:ext cx="4476466" cy="2984310"/>
          </a:xfrm>
          <a:prstGeom prst="rect">
            <a:avLst/>
          </a:prstGeom>
        </p:spPr>
      </p:pic>
      <p:sp>
        <p:nvSpPr>
          <p:cNvPr id="6" name="TextBox 5">
            <a:extLst>
              <a:ext uri="{FF2B5EF4-FFF2-40B4-BE49-F238E27FC236}">
                <a16:creationId xmlns:a16="http://schemas.microsoft.com/office/drawing/2014/main" id="{6BCF095B-A7BD-4C4C-9245-0EE0657EFF1F}"/>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3"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4"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5"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1"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3659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50C4F-E560-42AE-9D51-FFA36AFE782B}"/>
              </a:ext>
            </a:extLst>
          </p:cNvPr>
          <p:cNvSpPr>
            <a:spLocks noGrp="1"/>
          </p:cNvSpPr>
          <p:nvPr>
            <p:ph type="title"/>
          </p:nvPr>
        </p:nvSpPr>
        <p:spPr>
          <a:xfrm>
            <a:off x="457201" y="1063229"/>
            <a:ext cx="3008313" cy="318239"/>
          </a:xfrm>
        </p:spPr>
        <p:txBody>
          <a:bodyPr anchor="t"/>
          <a:lstStyle/>
          <a:p>
            <a:r>
              <a:rPr lang="en-GB" dirty="0"/>
              <a:t>Video 1</a:t>
            </a:r>
          </a:p>
        </p:txBody>
      </p:sp>
      <p:pic>
        <p:nvPicPr>
          <p:cNvPr id="5" name="Online Media 4">
            <a:hlinkClick r:id="" action="ppaction://media"/>
            <a:extLst>
              <a:ext uri="{FF2B5EF4-FFF2-40B4-BE49-F238E27FC236}">
                <a16:creationId xmlns:a16="http://schemas.microsoft.com/office/drawing/2014/main" id="{3D90C965-4EB4-4328-B821-1318BF6B6CB5}"/>
              </a:ext>
            </a:extLst>
          </p:cNvPr>
          <p:cNvPicPr>
            <a:picLocks noGrp="1" noRot="1" noChangeAspect="1"/>
          </p:cNvPicPr>
          <p:nvPr>
            <p:ph idx="1"/>
            <a:videoFile r:link="rId1"/>
          </p:nvPr>
        </p:nvPicPr>
        <p:blipFill>
          <a:blip r:embed="rId3"/>
          <a:stretch>
            <a:fillRect/>
          </a:stretch>
        </p:blipFill>
        <p:spPr>
          <a:xfrm>
            <a:off x="4356100" y="1076326"/>
            <a:ext cx="4330700" cy="2436019"/>
          </a:xfrm>
          <a:prstGeom prst="rect">
            <a:avLst/>
          </a:prstGeom>
        </p:spPr>
      </p:pic>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9"/>
            <a:ext cx="3543299" cy="1546622"/>
          </a:xfrm>
        </p:spPr>
        <p:txBody>
          <a:bodyPr/>
          <a:lstStyle/>
          <a:p>
            <a:r>
              <a:rPr lang="en-GB" sz="850" b="1" dirty="0">
                <a:latin typeface="Verdana" panose="020B0604030504040204" pitchFamily="34" charset="0"/>
                <a:ea typeface="Verdana" panose="020B0604030504040204" pitchFamily="34" charset="0"/>
              </a:rPr>
              <a:t>Start with the landscape</a:t>
            </a:r>
          </a:p>
          <a:p>
            <a:r>
              <a:rPr lang="en-GB" sz="850" dirty="0">
                <a:latin typeface="Verdana" panose="020B0604030504040204" pitchFamily="34" charset="0"/>
                <a:ea typeface="Verdana" panose="020B0604030504040204" pitchFamily="34" charset="0"/>
              </a:rPr>
              <a:t>I’m sure that your motivation to attend the GLF event means you’re already interested in and familiar with, landscape thinking and approaches.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But, watch the video to ensure that your understanding matches that of your fellow learners in the upcoming event. The first step in collaborative learning and planning, is developing a shared understanding!</a:t>
            </a:r>
            <a:endParaRPr lang="en-GB" dirty="0"/>
          </a:p>
        </p:txBody>
      </p:sp>
      <p:sp>
        <p:nvSpPr>
          <p:cNvPr id="6" name="Title 1">
            <a:extLst>
              <a:ext uri="{FF2B5EF4-FFF2-40B4-BE49-F238E27FC236}">
                <a16:creationId xmlns:a16="http://schemas.microsoft.com/office/drawing/2014/main" id="{4AA3CBB6-E46C-453C-8BD0-404F7AE11DC3}"/>
              </a:ext>
            </a:extLst>
          </p:cNvPr>
          <p:cNvSpPr txBox="1">
            <a:spLocks/>
          </p:cNvSpPr>
          <p:nvPr/>
        </p:nvSpPr>
        <p:spPr>
          <a:xfrm>
            <a:off x="457200" y="205979"/>
            <a:ext cx="8229600" cy="857250"/>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sz="2100" b="0" dirty="0"/>
              <a:t>Recap on landscape approaches</a:t>
            </a:r>
          </a:p>
        </p:txBody>
      </p:sp>
      <p:sp>
        <p:nvSpPr>
          <p:cNvPr id="7" name="Title 1">
            <a:extLst>
              <a:ext uri="{FF2B5EF4-FFF2-40B4-BE49-F238E27FC236}">
                <a16:creationId xmlns:a16="http://schemas.microsoft.com/office/drawing/2014/main" id="{2AE4B8CF-2C55-47D5-BE70-95FF134D9FB4}"/>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4"/>
              </a:rPr>
              <a:t>Video not working? Visit YouTube to watch it</a:t>
            </a:r>
            <a:endParaRPr lang="en-GB" sz="1000" dirty="0"/>
          </a:p>
        </p:txBody>
      </p:sp>
      <p:sp>
        <p:nvSpPr>
          <p:cNvPr id="8" name="Content Placeholder 2">
            <a:extLst>
              <a:ext uri="{FF2B5EF4-FFF2-40B4-BE49-F238E27FC236}">
                <a16:creationId xmlns:a16="http://schemas.microsoft.com/office/drawing/2014/main" id="{1E11E648-3615-4F2C-A01D-5E12DEC4C04B}"/>
              </a:ext>
            </a:extLst>
          </p:cNvPr>
          <p:cNvSpPr txBox="1">
            <a:spLocks/>
          </p:cNvSpPr>
          <p:nvPr/>
        </p:nvSpPr>
        <p:spPr>
          <a:xfrm>
            <a:off x="457200" y="2832100"/>
            <a:ext cx="3543300" cy="1638300"/>
          </a:xfrm>
          <a:prstGeom prst="rect">
            <a:avLst/>
          </a:prstGeom>
          <a:solidFill>
            <a:schemeClr val="bg1">
              <a:lumMod val="85000"/>
            </a:schemeClr>
          </a:solidFill>
        </p:spPr>
        <p:txBody>
          <a:bodyPr anchor="t"/>
          <a:lstStyle>
            <a:lvl1pPr marL="257175" indent="-257175" algn="l" defTabSz="342900" rtl="0" eaLnBrk="1" latinLnBrk="0" hangingPunct="1">
              <a:spcBef>
                <a:spcPct val="20000"/>
              </a:spcBef>
              <a:buClr>
                <a:srgbClr val="165551"/>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165551"/>
              </a:buClr>
              <a:buSzPct val="70000"/>
              <a:buFont typeface="Courier New"/>
              <a:buChar char="o"/>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165551"/>
              </a:buClr>
              <a:buFont typeface="Wingdings" charset="2"/>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165551"/>
              </a:buClr>
              <a:buSzPct val="50000"/>
              <a:buFont typeface="Wingdings" charset="2"/>
              <a:buChar char="u"/>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165551"/>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en-GB" sz="1500" b="1" dirty="0">
                <a:solidFill>
                  <a:srgbClr val="165551"/>
                </a:solidFill>
                <a:latin typeface="Avenir Heavy"/>
                <a:ea typeface="+mj-ea"/>
              </a:rPr>
              <a:t>Your landscape case:</a:t>
            </a:r>
          </a:p>
          <a:p>
            <a:pPr marL="0" indent="0">
              <a:buFont typeface="Arial"/>
              <a:buNone/>
            </a:pPr>
            <a:r>
              <a:rPr lang="en-GB" sz="850" dirty="0">
                <a:latin typeface="Verdana" panose="020B0604030504040204" pitchFamily="34" charset="0"/>
                <a:ea typeface="Verdana" panose="020B0604030504040204" pitchFamily="34" charset="0"/>
              </a:rPr>
              <a:t>After watching the video, think about your landscape/case and write down:</a:t>
            </a:r>
          </a:p>
          <a:p>
            <a:pPr marL="0" indent="0">
              <a:buFont typeface="Arial"/>
              <a:buNone/>
            </a:pPr>
            <a:endParaRPr lang="en-GB" sz="850" dirty="0">
              <a:latin typeface="Verdana" panose="020B0604030504040204" pitchFamily="34" charset="0"/>
              <a:ea typeface="Verdana" panose="020B0604030504040204" pitchFamily="34" charset="0"/>
            </a:endParaRPr>
          </a:p>
          <a:p>
            <a:pPr marL="228600" indent="-228600">
              <a:buFont typeface="+mj-lt"/>
              <a:buAutoNum type="arabicPeriod"/>
            </a:pPr>
            <a:r>
              <a:rPr lang="en-GB" sz="850" dirty="0">
                <a:latin typeface="Verdana" panose="020B0604030504040204" pitchFamily="34" charset="0"/>
                <a:ea typeface="Verdana" panose="020B0604030504040204" pitchFamily="34" charset="0"/>
              </a:rPr>
              <a:t>What is a key issue that is affecting the landscape? Describe this in a few short sentences</a:t>
            </a:r>
          </a:p>
          <a:p>
            <a:pPr marL="228600" indent="-228600">
              <a:buFont typeface="+mj-lt"/>
              <a:buAutoNum type="arabicPeriod"/>
            </a:pPr>
            <a:r>
              <a:rPr lang="en-GB" sz="850" dirty="0">
                <a:latin typeface="Verdana" panose="020B0604030504040204" pitchFamily="34" charset="0"/>
                <a:ea typeface="Verdana" panose="020B0604030504040204" pitchFamily="34" charset="0"/>
              </a:rPr>
              <a:t>Who are the 5-7 major stakeholders around this issue?</a:t>
            </a:r>
          </a:p>
          <a:p>
            <a:pPr marL="228600" indent="-228600">
              <a:buFont typeface="+mj-lt"/>
              <a:buAutoNum type="arabicPeriod"/>
            </a:pPr>
            <a:r>
              <a:rPr lang="en-GB" sz="850" dirty="0">
                <a:latin typeface="Verdana" panose="020B0604030504040204" pitchFamily="34" charset="0"/>
                <a:ea typeface="Verdana" panose="020B0604030504040204" pitchFamily="34" charset="0"/>
              </a:rPr>
              <a:t>How are their businesses affected by the issue?</a:t>
            </a:r>
          </a:p>
          <a:p>
            <a:pPr marL="228600" indent="-228600">
              <a:buFont typeface="+mj-lt"/>
              <a:buAutoNum type="arabicPeriod"/>
            </a:pPr>
            <a:r>
              <a:rPr lang="en-GB" sz="850" dirty="0">
                <a:latin typeface="Verdana" panose="020B0604030504040204" pitchFamily="34" charset="0"/>
                <a:ea typeface="Verdana" panose="020B0604030504040204" pitchFamily="34" charset="0"/>
              </a:rPr>
              <a:t>How do their businesses affect or contribute to the issue?</a:t>
            </a:r>
          </a:p>
        </p:txBody>
      </p:sp>
      <p:sp>
        <p:nvSpPr>
          <p:cNvPr id="9" name="TextBox 8">
            <a:extLst>
              <a:ext uri="{FF2B5EF4-FFF2-40B4-BE49-F238E27FC236}">
                <a16:creationId xmlns:a16="http://schemas.microsoft.com/office/drawing/2014/main" id="{AF8C5613-D759-43F6-AE7B-7006127F587B}"/>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7134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86F6-4E29-4EA3-8371-CBE1EE18067D}"/>
              </a:ext>
            </a:extLst>
          </p:cNvPr>
          <p:cNvSpPr>
            <a:spLocks noGrp="1"/>
          </p:cNvSpPr>
          <p:nvPr>
            <p:ph type="title"/>
          </p:nvPr>
        </p:nvSpPr>
        <p:spPr/>
        <p:txBody>
          <a:bodyPr/>
          <a:lstStyle/>
          <a:p>
            <a:pPr algn="l"/>
            <a:r>
              <a:rPr lang="en-GB" dirty="0"/>
              <a:t>Investments in landscapes</a:t>
            </a:r>
          </a:p>
        </p:txBody>
      </p:sp>
      <p:sp>
        <p:nvSpPr>
          <p:cNvPr id="3" name="Content Placeholder 2">
            <a:extLst>
              <a:ext uri="{FF2B5EF4-FFF2-40B4-BE49-F238E27FC236}">
                <a16:creationId xmlns:a16="http://schemas.microsoft.com/office/drawing/2014/main" id="{B530FA98-C2CA-4419-BD74-87C9C25A1FDF}"/>
              </a:ext>
            </a:extLst>
          </p:cNvPr>
          <p:cNvSpPr>
            <a:spLocks noGrp="1"/>
          </p:cNvSpPr>
          <p:nvPr>
            <p:ph idx="1"/>
          </p:nvPr>
        </p:nvSpPr>
        <p:spPr>
          <a:xfrm>
            <a:off x="457200" y="1063229"/>
            <a:ext cx="3487003" cy="2984310"/>
          </a:xfrm>
        </p:spPr>
        <p:txBody>
          <a:bodyPr anchor="t"/>
          <a:lstStyle/>
          <a:p>
            <a:pPr marL="0" indent="0">
              <a:buNone/>
            </a:pPr>
            <a:r>
              <a:rPr lang="en-GB" sz="1500" b="1" dirty="0">
                <a:solidFill>
                  <a:srgbClr val="165551"/>
                </a:solidFill>
                <a:latin typeface="Avenir Heavy"/>
                <a:ea typeface="+mj-ea"/>
              </a:rPr>
              <a:t>The right investment for the right investor</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There are many different ways to look at the large topic of landscape finance. In this module, you will focus on the investments that different people and organisations make in order to achieve their social, financial or environmental objectives.</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And with such a diverse array of public and private, local and global, profit and non-profit seeking actors out there, there are of course many different types of investments.</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In the coming two videos, we will explore two fundamental investment categorisations. Doing so will quickly sharpen your understanding of the complex need for investments in landscapes.</a:t>
            </a:r>
          </a:p>
          <a:p>
            <a:pPr marL="0" indent="0">
              <a:buNone/>
            </a:pPr>
            <a:endParaRPr lang="en-GB" sz="850" dirty="0">
              <a:latin typeface="Verdana" panose="020B0604030504040204" pitchFamily="34" charset="0"/>
              <a:ea typeface="Verdana" panose="020B0604030504040204" pitchFamily="34" charset="0"/>
            </a:endParaRPr>
          </a:p>
          <a:p>
            <a:pPr marL="0" indent="0">
              <a:buNone/>
            </a:pPr>
            <a:endParaRPr lang="en-GB" sz="850" dirty="0">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FA48A3B7-B72C-4FBD-9331-00B67CC6E8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3399" y="1079595"/>
            <a:ext cx="4476466" cy="2984310"/>
          </a:xfrm>
          <a:prstGeom prst="rect">
            <a:avLst/>
          </a:prstGeom>
        </p:spPr>
      </p:pic>
      <p:sp>
        <p:nvSpPr>
          <p:cNvPr id="6" name="TextBox 5">
            <a:extLst>
              <a:ext uri="{FF2B5EF4-FFF2-40B4-BE49-F238E27FC236}">
                <a16:creationId xmlns:a16="http://schemas.microsoft.com/office/drawing/2014/main" id="{587C3D09-BD90-4AC3-9D65-81C206EBB113}"/>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3"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4"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5"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1"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5731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a:hlinkClick r:id="" action="ppaction://media"/>
            <a:extLst>
              <a:ext uri="{FF2B5EF4-FFF2-40B4-BE49-F238E27FC236}">
                <a16:creationId xmlns:a16="http://schemas.microsoft.com/office/drawing/2014/main" id="{3281E738-0D9F-4EB4-A89F-08ACADC4CAEF}"/>
              </a:ext>
            </a:extLst>
          </p:cNvPr>
          <p:cNvPicPr>
            <a:picLocks noGrp="1" noRot="1" noChangeAspect="1"/>
          </p:cNvPicPr>
          <p:nvPr>
            <p:ph idx="1"/>
            <a:videoFile r:link="rId1"/>
          </p:nvPr>
        </p:nvPicPr>
        <p:blipFill>
          <a:blip r:embed="rId3"/>
          <a:stretch>
            <a:fillRect/>
          </a:stretch>
        </p:blipFill>
        <p:spPr>
          <a:xfrm>
            <a:off x="4351161" y="1076325"/>
            <a:ext cx="4335640" cy="2438798"/>
          </a:xfrm>
          <a:prstGeom prst="rect">
            <a:avLst/>
          </a:prstGeom>
        </p:spPr>
      </p:pic>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8"/>
            <a:ext cx="3543299" cy="1190282"/>
          </a:xfrm>
        </p:spPr>
        <p:txBody>
          <a:bodyPr/>
          <a:lstStyle/>
          <a:p>
            <a:r>
              <a:rPr lang="en-GB" sz="850" b="1" dirty="0">
                <a:latin typeface="Verdana" panose="020B0604030504040204" pitchFamily="34" charset="0"/>
                <a:ea typeface="Verdana" panose="020B0604030504040204" pitchFamily="34" charset="0"/>
              </a:rPr>
              <a:t>Integrating investments in the landscape</a:t>
            </a:r>
          </a:p>
          <a:p>
            <a:r>
              <a:rPr lang="en-GB" sz="850" dirty="0">
                <a:latin typeface="Verdana" panose="020B0604030504040204" pitchFamily="34" charset="0"/>
                <a:ea typeface="Verdana" panose="020B0604030504040204" pitchFamily="34" charset="0"/>
              </a:rPr>
              <a:t>In general, there are two main types of investments to consider; sustainable land use investments and integrated landscape investments.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The distinction between the two is important to learn about, and in the next video, you will learn about the qualities and potential benefits of one over the other.</a:t>
            </a:r>
          </a:p>
          <a:p>
            <a:endParaRPr lang="en-GB" dirty="0"/>
          </a:p>
          <a:p>
            <a:endParaRPr lang="en-GB" dirty="0"/>
          </a:p>
        </p:txBody>
      </p:sp>
      <p:sp>
        <p:nvSpPr>
          <p:cNvPr id="6" name="Title 1">
            <a:extLst>
              <a:ext uri="{FF2B5EF4-FFF2-40B4-BE49-F238E27FC236}">
                <a16:creationId xmlns:a16="http://schemas.microsoft.com/office/drawing/2014/main" id="{61E9D950-171B-42E1-AED9-064FBBFBD6F9}"/>
              </a:ext>
            </a:extLst>
          </p:cNvPr>
          <p:cNvSpPr txBox="1">
            <a:spLocks/>
          </p:cNvSpPr>
          <p:nvPr/>
        </p:nvSpPr>
        <p:spPr>
          <a:xfrm>
            <a:off x="457200" y="120252"/>
            <a:ext cx="8229600" cy="857250"/>
          </a:xfrm>
          <a:prstGeom prst="rect">
            <a:avLst/>
          </a:prstGeom>
        </p:spPr>
        <p:txBody>
          <a:bodyPr>
            <a:normAutofit/>
          </a:bodyPr>
          <a:lstStyle>
            <a:lvl1pPr algn="ctr" defTabSz="342900" rtl="0" eaLnBrk="1" latinLnBrk="0" hangingPunct="1">
              <a:spcBef>
                <a:spcPct val="0"/>
              </a:spcBef>
              <a:buNone/>
              <a:defRPr sz="2100" b="0" i="0" kern="1200">
                <a:solidFill>
                  <a:srgbClr val="165551"/>
                </a:solidFill>
                <a:latin typeface="Avenir Heavy"/>
                <a:ea typeface="+mj-ea"/>
                <a:cs typeface="Avenir Heavy"/>
              </a:defRPr>
            </a:lvl1pPr>
          </a:lstStyle>
          <a:p>
            <a:pPr algn="l"/>
            <a:r>
              <a:rPr lang="en-GB" dirty="0"/>
              <a:t>Investments in landscapes</a:t>
            </a:r>
          </a:p>
        </p:txBody>
      </p:sp>
      <p:sp>
        <p:nvSpPr>
          <p:cNvPr id="7" name="Title 1">
            <a:extLst>
              <a:ext uri="{FF2B5EF4-FFF2-40B4-BE49-F238E27FC236}">
                <a16:creationId xmlns:a16="http://schemas.microsoft.com/office/drawing/2014/main" id="{02E15191-3B80-44B4-A9B3-641810079C9E}"/>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4"/>
              </a:rPr>
              <a:t>Video </a:t>
            </a:r>
            <a:r>
              <a:rPr lang="en-GB" sz="1000" dirty="0">
                <a:solidFill>
                  <a:srgbClr val="41AD47"/>
                </a:solidFill>
                <a:hlinkClick r:id="rId4"/>
              </a:rPr>
              <a:t>not</a:t>
            </a:r>
            <a:r>
              <a:rPr lang="en-GB" sz="1000" dirty="0">
                <a:hlinkClick r:id="rId4"/>
              </a:rPr>
              <a:t> working? Visit YouTube to watch it</a:t>
            </a:r>
            <a:endParaRPr lang="en-GB" sz="1000" dirty="0"/>
          </a:p>
        </p:txBody>
      </p:sp>
      <p:sp>
        <p:nvSpPr>
          <p:cNvPr id="9" name="Title 1">
            <a:extLst>
              <a:ext uri="{FF2B5EF4-FFF2-40B4-BE49-F238E27FC236}">
                <a16:creationId xmlns:a16="http://schemas.microsoft.com/office/drawing/2014/main" id="{4524BE31-929B-4F39-8F9B-7BDF11637CE9}"/>
              </a:ext>
            </a:extLst>
          </p:cNvPr>
          <p:cNvSpPr>
            <a:spLocks noGrp="1"/>
          </p:cNvSpPr>
          <p:nvPr>
            <p:ph type="title"/>
          </p:nvPr>
        </p:nvSpPr>
        <p:spPr>
          <a:xfrm>
            <a:off x="457201" y="1063229"/>
            <a:ext cx="3008313" cy="318239"/>
          </a:xfrm>
        </p:spPr>
        <p:txBody>
          <a:bodyPr anchor="t"/>
          <a:lstStyle/>
          <a:p>
            <a:r>
              <a:rPr lang="en-GB" dirty="0"/>
              <a:t>Video 2</a:t>
            </a:r>
          </a:p>
        </p:txBody>
      </p:sp>
      <p:sp>
        <p:nvSpPr>
          <p:cNvPr id="11" name="Content Placeholder 2">
            <a:extLst>
              <a:ext uri="{FF2B5EF4-FFF2-40B4-BE49-F238E27FC236}">
                <a16:creationId xmlns:a16="http://schemas.microsoft.com/office/drawing/2014/main" id="{7BCBB9A9-7249-4DC5-913B-E44A47FF13E8}"/>
              </a:ext>
            </a:extLst>
          </p:cNvPr>
          <p:cNvSpPr txBox="1">
            <a:spLocks/>
          </p:cNvSpPr>
          <p:nvPr/>
        </p:nvSpPr>
        <p:spPr>
          <a:xfrm>
            <a:off x="457200" y="2832100"/>
            <a:ext cx="3543300" cy="1638300"/>
          </a:xfrm>
          <a:prstGeom prst="rect">
            <a:avLst/>
          </a:prstGeom>
          <a:solidFill>
            <a:schemeClr val="bg1">
              <a:lumMod val="85000"/>
            </a:schemeClr>
          </a:solidFill>
        </p:spPr>
        <p:txBody>
          <a:bodyPr anchor="t"/>
          <a:lstStyle>
            <a:lvl1pPr marL="257175" indent="-257175" algn="l" defTabSz="342900" rtl="0" eaLnBrk="1" latinLnBrk="0" hangingPunct="1">
              <a:spcBef>
                <a:spcPct val="20000"/>
              </a:spcBef>
              <a:buClr>
                <a:srgbClr val="165551"/>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165551"/>
              </a:buClr>
              <a:buSzPct val="70000"/>
              <a:buFont typeface="Courier New"/>
              <a:buChar char="o"/>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165551"/>
              </a:buClr>
              <a:buFont typeface="Wingdings" charset="2"/>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165551"/>
              </a:buClr>
              <a:buSzPct val="50000"/>
              <a:buFont typeface="Wingdings" charset="2"/>
              <a:buChar char="u"/>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165551"/>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en-GB" sz="1500" b="1" dirty="0">
                <a:solidFill>
                  <a:srgbClr val="165551"/>
                </a:solidFill>
                <a:latin typeface="Avenir Heavy"/>
                <a:ea typeface="+mj-ea"/>
              </a:rPr>
              <a:t>Your landscape case:</a:t>
            </a:r>
          </a:p>
          <a:p>
            <a:pPr marL="0" indent="0">
              <a:buFont typeface="Arial"/>
              <a:buNone/>
            </a:pPr>
            <a:r>
              <a:rPr lang="en-GB" sz="850" dirty="0">
                <a:latin typeface="Verdana" panose="020B0604030504040204" pitchFamily="34" charset="0"/>
                <a:ea typeface="Verdana" panose="020B0604030504040204" pitchFamily="34" charset="0"/>
              </a:rPr>
              <a:t>After watching the video, think about your landscape/case:</a:t>
            </a:r>
          </a:p>
          <a:p>
            <a:pPr marL="0" indent="0">
              <a:buFont typeface="Arial"/>
              <a:buNone/>
            </a:pPr>
            <a:endParaRPr lang="en-GB" sz="850" dirty="0">
              <a:latin typeface="Verdana" panose="020B0604030504040204" pitchFamily="34" charset="0"/>
              <a:ea typeface="Verdana" panose="020B0604030504040204" pitchFamily="34" charset="0"/>
            </a:endParaRPr>
          </a:p>
          <a:p>
            <a:pPr marL="0" indent="0">
              <a:buFont typeface="Arial"/>
              <a:buNone/>
            </a:pPr>
            <a:r>
              <a:rPr lang="en-GB" sz="850" dirty="0">
                <a:latin typeface="Verdana" panose="020B0604030504040204" pitchFamily="34" charset="0"/>
                <a:ea typeface="Verdana" panose="020B0604030504040204" pitchFamily="34" charset="0"/>
              </a:rPr>
              <a:t>To ensure that you understand the difference between the two types of investments, pick a small number of your stakeholders and write down what types of investments they make? Are any of these integrated landscape investments?</a:t>
            </a:r>
          </a:p>
          <a:p>
            <a:pPr marL="0" indent="0">
              <a:buFont typeface="Arial"/>
              <a:buNone/>
            </a:pPr>
            <a:endParaRPr lang="en-GB" sz="850" dirty="0">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9CC8D542-BD75-4B8D-94F2-B35118093CAF}"/>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5674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a:hlinkClick r:id="" action="ppaction://media"/>
            <a:extLst>
              <a:ext uri="{FF2B5EF4-FFF2-40B4-BE49-F238E27FC236}">
                <a16:creationId xmlns:a16="http://schemas.microsoft.com/office/drawing/2014/main" id="{9EA41DC9-02BD-4544-9159-AE5770A28E56}"/>
              </a:ext>
            </a:extLst>
          </p:cNvPr>
          <p:cNvPicPr>
            <a:picLocks noGrp="1" noRot="1" noChangeAspect="1"/>
          </p:cNvPicPr>
          <p:nvPr>
            <p:ph idx="1"/>
            <a:videoFile r:link="rId1"/>
          </p:nvPr>
        </p:nvPicPr>
        <p:blipFill>
          <a:blip r:embed="rId3"/>
          <a:stretch>
            <a:fillRect/>
          </a:stretch>
        </p:blipFill>
        <p:spPr>
          <a:xfrm>
            <a:off x="4376887" y="1076326"/>
            <a:ext cx="4309912" cy="2424325"/>
          </a:xfrm>
          <a:prstGeom prst="rect">
            <a:avLst/>
          </a:prstGeom>
        </p:spPr>
      </p:pic>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8"/>
            <a:ext cx="3543299" cy="1190282"/>
          </a:xfrm>
        </p:spPr>
        <p:txBody>
          <a:bodyPr/>
          <a:lstStyle/>
          <a:p>
            <a:r>
              <a:rPr lang="en-GB" sz="850" b="1" dirty="0">
                <a:latin typeface="Verdana" panose="020B0604030504040204" pitchFamily="34" charset="0"/>
                <a:ea typeface="Verdana" panose="020B0604030504040204" pitchFamily="34" charset="0"/>
              </a:rPr>
              <a:t>Multiple purposes of landscape investments</a:t>
            </a:r>
          </a:p>
          <a:p>
            <a:r>
              <a:rPr lang="en-GB" sz="850" dirty="0">
                <a:latin typeface="Verdana" panose="020B0604030504040204" pitchFamily="34" charset="0"/>
                <a:ea typeface="Verdana" panose="020B0604030504040204" pitchFamily="34" charset="0"/>
              </a:rPr>
              <a:t>In this video, you will learn about ‘asset’ and ‘enabling’ investment categories.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This fundamental difference is essential to understand, as herein lies the key reason for public and private engagement toward landscape transformation.</a:t>
            </a:r>
          </a:p>
          <a:p>
            <a:endParaRPr lang="en-GB" dirty="0"/>
          </a:p>
        </p:txBody>
      </p:sp>
      <p:sp>
        <p:nvSpPr>
          <p:cNvPr id="6" name="Title 1">
            <a:extLst>
              <a:ext uri="{FF2B5EF4-FFF2-40B4-BE49-F238E27FC236}">
                <a16:creationId xmlns:a16="http://schemas.microsoft.com/office/drawing/2014/main" id="{506D6756-96FC-4FEF-B2C1-2F5B04BB9C18}"/>
              </a:ext>
            </a:extLst>
          </p:cNvPr>
          <p:cNvSpPr txBox="1">
            <a:spLocks/>
          </p:cNvSpPr>
          <p:nvPr/>
        </p:nvSpPr>
        <p:spPr>
          <a:xfrm>
            <a:off x="457200" y="120252"/>
            <a:ext cx="8229600" cy="857250"/>
          </a:xfrm>
          <a:prstGeom prst="rect">
            <a:avLst/>
          </a:prstGeom>
        </p:spPr>
        <p:txBody>
          <a:bodyPr>
            <a:normAutofit/>
          </a:bodyPr>
          <a:lstStyle>
            <a:lvl1pPr algn="ctr" defTabSz="342900" rtl="0" eaLnBrk="1" latinLnBrk="0" hangingPunct="1">
              <a:spcBef>
                <a:spcPct val="0"/>
              </a:spcBef>
              <a:buNone/>
              <a:defRPr sz="2100" b="0" i="0" kern="1200">
                <a:solidFill>
                  <a:srgbClr val="165551"/>
                </a:solidFill>
                <a:latin typeface="Avenir Heavy"/>
                <a:ea typeface="+mj-ea"/>
                <a:cs typeface="Avenir Heavy"/>
              </a:defRPr>
            </a:lvl1pPr>
          </a:lstStyle>
          <a:p>
            <a:pPr algn="l"/>
            <a:r>
              <a:rPr lang="en-GB" dirty="0"/>
              <a:t>Investments in landscapes</a:t>
            </a:r>
          </a:p>
        </p:txBody>
      </p:sp>
      <p:sp>
        <p:nvSpPr>
          <p:cNvPr id="7" name="Title 1">
            <a:extLst>
              <a:ext uri="{FF2B5EF4-FFF2-40B4-BE49-F238E27FC236}">
                <a16:creationId xmlns:a16="http://schemas.microsoft.com/office/drawing/2014/main" id="{1CDACF1F-DA60-43B5-A06E-B0A356E7846E}"/>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4"/>
              </a:rPr>
              <a:t>Video not working? Visit YouTube to watch it</a:t>
            </a:r>
            <a:endParaRPr lang="en-GB" sz="1000" dirty="0"/>
          </a:p>
        </p:txBody>
      </p:sp>
      <p:sp>
        <p:nvSpPr>
          <p:cNvPr id="8" name="Title 1">
            <a:extLst>
              <a:ext uri="{FF2B5EF4-FFF2-40B4-BE49-F238E27FC236}">
                <a16:creationId xmlns:a16="http://schemas.microsoft.com/office/drawing/2014/main" id="{06E2E0E8-0C06-496F-88CF-B16C8F882D5D}"/>
              </a:ext>
            </a:extLst>
          </p:cNvPr>
          <p:cNvSpPr txBox="1">
            <a:spLocks/>
          </p:cNvSpPr>
          <p:nvPr/>
        </p:nvSpPr>
        <p:spPr>
          <a:xfrm>
            <a:off x="457201" y="1063229"/>
            <a:ext cx="3008313" cy="318239"/>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dirty="0"/>
              <a:t>Video 3</a:t>
            </a:r>
          </a:p>
        </p:txBody>
      </p:sp>
      <p:sp>
        <p:nvSpPr>
          <p:cNvPr id="11" name="Content Placeholder 2">
            <a:extLst>
              <a:ext uri="{FF2B5EF4-FFF2-40B4-BE49-F238E27FC236}">
                <a16:creationId xmlns:a16="http://schemas.microsoft.com/office/drawing/2014/main" id="{166455D9-EFA9-4797-9190-00D7854B5E52}"/>
              </a:ext>
            </a:extLst>
          </p:cNvPr>
          <p:cNvSpPr txBox="1">
            <a:spLocks/>
          </p:cNvSpPr>
          <p:nvPr/>
        </p:nvSpPr>
        <p:spPr>
          <a:xfrm>
            <a:off x="457200" y="2832100"/>
            <a:ext cx="3543300" cy="1638300"/>
          </a:xfrm>
          <a:prstGeom prst="rect">
            <a:avLst/>
          </a:prstGeom>
          <a:solidFill>
            <a:schemeClr val="bg1">
              <a:lumMod val="85000"/>
            </a:schemeClr>
          </a:solidFill>
        </p:spPr>
        <p:txBody>
          <a:bodyPr anchor="t"/>
          <a:lstStyle>
            <a:lvl1pPr marL="257175" indent="-257175" algn="l" defTabSz="342900" rtl="0" eaLnBrk="1" latinLnBrk="0" hangingPunct="1">
              <a:spcBef>
                <a:spcPct val="20000"/>
              </a:spcBef>
              <a:buClr>
                <a:srgbClr val="165551"/>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165551"/>
              </a:buClr>
              <a:buSzPct val="70000"/>
              <a:buFont typeface="Courier New"/>
              <a:buChar char="o"/>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165551"/>
              </a:buClr>
              <a:buFont typeface="Wingdings" charset="2"/>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165551"/>
              </a:buClr>
              <a:buSzPct val="50000"/>
              <a:buFont typeface="Wingdings" charset="2"/>
              <a:buChar char="u"/>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165551"/>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en-GB" sz="1500" b="1" dirty="0">
                <a:solidFill>
                  <a:srgbClr val="165551"/>
                </a:solidFill>
                <a:latin typeface="Avenir Heavy"/>
                <a:ea typeface="+mj-ea"/>
              </a:rPr>
              <a:t>Your landscape case:</a:t>
            </a:r>
          </a:p>
          <a:p>
            <a:pPr marL="0" indent="0">
              <a:buFont typeface="Arial"/>
              <a:buNone/>
            </a:pPr>
            <a:r>
              <a:rPr lang="en-GB" sz="850" dirty="0">
                <a:latin typeface="Verdana" panose="020B0604030504040204" pitchFamily="34" charset="0"/>
                <a:ea typeface="Verdana" panose="020B0604030504040204" pitchFamily="34" charset="0"/>
              </a:rPr>
              <a:t>After watching the video, think about your landscape/case and write down:</a:t>
            </a:r>
          </a:p>
          <a:p>
            <a:pPr marL="0" indent="0">
              <a:buFont typeface="Arial"/>
              <a:buNone/>
            </a:pPr>
            <a:endParaRPr lang="en-GB" sz="850" dirty="0">
              <a:latin typeface="Verdana" panose="020B0604030504040204" pitchFamily="34" charset="0"/>
              <a:ea typeface="Verdana" panose="020B0604030504040204" pitchFamily="34" charset="0"/>
            </a:endParaRPr>
          </a:p>
          <a:p>
            <a:pPr marL="228600" indent="-228600">
              <a:buFont typeface="+mj-lt"/>
              <a:buAutoNum type="arabicPeriod"/>
            </a:pPr>
            <a:r>
              <a:rPr lang="en-GB" sz="850" dirty="0">
                <a:latin typeface="Verdana" panose="020B0604030504040204" pitchFamily="34" charset="0"/>
                <a:ea typeface="Verdana" panose="020B0604030504040204" pitchFamily="34" charset="0"/>
              </a:rPr>
              <a:t>Highlight some examples of asset and enabling investments</a:t>
            </a:r>
          </a:p>
          <a:p>
            <a:pPr marL="228600" indent="-228600">
              <a:buFont typeface="+mj-lt"/>
              <a:buAutoNum type="arabicPeriod"/>
            </a:pPr>
            <a:r>
              <a:rPr lang="en-GB" sz="850" dirty="0">
                <a:latin typeface="Verdana" panose="020B0604030504040204" pitchFamily="34" charset="0"/>
                <a:ea typeface="Verdana" panose="020B0604030504040204" pitchFamily="34" charset="0"/>
              </a:rPr>
              <a:t>Are there patterns about who is making enabling investments?</a:t>
            </a:r>
          </a:p>
          <a:p>
            <a:pPr marL="0" indent="0">
              <a:buFont typeface="Arial"/>
              <a:buNone/>
            </a:pPr>
            <a:endParaRPr lang="en-GB" sz="850" dirty="0">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898BD765-8FC7-4C35-8E1F-8574CD5E1A59}"/>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45121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86F6-4E29-4EA3-8371-CBE1EE18067D}"/>
              </a:ext>
            </a:extLst>
          </p:cNvPr>
          <p:cNvSpPr>
            <a:spLocks noGrp="1"/>
          </p:cNvSpPr>
          <p:nvPr>
            <p:ph type="title"/>
          </p:nvPr>
        </p:nvSpPr>
        <p:spPr/>
        <p:txBody>
          <a:bodyPr/>
          <a:lstStyle/>
          <a:p>
            <a:pPr algn="l"/>
            <a:r>
              <a:rPr lang="en-GB" dirty="0"/>
              <a:t>Attracting for-profit investment</a:t>
            </a:r>
          </a:p>
        </p:txBody>
      </p:sp>
      <p:sp>
        <p:nvSpPr>
          <p:cNvPr id="3" name="Content Placeholder 2">
            <a:extLst>
              <a:ext uri="{FF2B5EF4-FFF2-40B4-BE49-F238E27FC236}">
                <a16:creationId xmlns:a16="http://schemas.microsoft.com/office/drawing/2014/main" id="{B530FA98-C2CA-4419-BD74-87C9C25A1FDF}"/>
              </a:ext>
            </a:extLst>
          </p:cNvPr>
          <p:cNvSpPr>
            <a:spLocks noGrp="1"/>
          </p:cNvSpPr>
          <p:nvPr>
            <p:ph idx="1"/>
          </p:nvPr>
        </p:nvSpPr>
        <p:spPr>
          <a:xfrm>
            <a:off x="457200" y="730155"/>
            <a:ext cx="3487003" cy="3864468"/>
          </a:xfrm>
        </p:spPr>
        <p:txBody>
          <a:bodyPr anchor="ctr"/>
          <a:lstStyle/>
          <a:p>
            <a:pPr marL="0" indent="0">
              <a:buNone/>
            </a:pPr>
            <a:r>
              <a:rPr lang="en-GB" sz="1500" b="1" dirty="0">
                <a:solidFill>
                  <a:srgbClr val="165551"/>
                </a:solidFill>
                <a:latin typeface="Avenir Heavy"/>
                <a:ea typeface="+mj-ea"/>
              </a:rPr>
              <a:t>Highlighting potential returns</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Take a moment to caption the cartoon for yourself. What do you see?</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The cartoon highlights a familiar scene. Sustainable development professionals (taken here as a broad term which encompasses agri-food system development professionals and environmental protection/ conservation professionals) may have a good, innovative idea for a project or programme that delivers solid social or environmental returns. But her story does not seem to discuss the numbers....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Private sector, profit-seeking, engagement has been one of the main topics of discussion and debate in the sustainable development domain for a number of years now. Multiple models, ideas and mechanisms exist which try to mobilise the vast amounts of private capital that exist and guide it towards solving pressing landscape issues.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At their core, is the need to highlight the potential returns that investors can achieve. </a:t>
            </a:r>
          </a:p>
          <a:p>
            <a:pPr marL="0" indent="0">
              <a:buNone/>
            </a:pPr>
            <a:endParaRPr lang="en-GB" sz="850" dirty="0">
              <a:latin typeface="Verdana" panose="020B0604030504040204" pitchFamily="34" charset="0"/>
              <a:ea typeface="Verdana" panose="020B0604030504040204" pitchFamily="34" charset="0"/>
            </a:endParaRPr>
          </a:p>
        </p:txBody>
      </p:sp>
      <p:pic>
        <p:nvPicPr>
          <p:cNvPr id="6" name="Picture 2" descr="2.1.1 Cartoon">
            <a:extLst>
              <a:ext uri="{FF2B5EF4-FFF2-40B4-BE49-F238E27FC236}">
                <a16:creationId xmlns:a16="http://schemas.microsoft.com/office/drawing/2014/main" id="{17213343-1E1D-4015-82E0-6D57B4BBF4BA}"/>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083583" y="1198443"/>
            <a:ext cx="4603217" cy="27466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85E04A4-2636-459D-81C2-B70A009D0985}"/>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3"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4"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5"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1"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2799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a:hlinkClick r:id="" action="ppaction://media"/>
            <a:extLst>
              <a:ext uri="{FF2B5EF4-FFF2-40B4-BE49-F238E27FC236}">
                <a16:creationId xmlns:a16="http://schemas.microsoft.com/office/drawing/2014/main" id="{1FB500FF-FE48-48BE-9A9C-0732EEB4C0B4}"/>
              </a:ext>
            </a:extLst>
          </p:cNvPr>
          <p:cNvPicPr>
            <a:picLocks noGrp="1" noRot="1" noChangeAspect="1"/>
          </p:cNvPicPr>
          <p:nvPr>
            <p:ph idx="1"/>
            <a:videoFile r:link="rId1"/>
          </p:nvPr>
        </p:nvPicPr>
        <p:blipFill>
          <a:blip r:embed="rId3"/>
          <a:stretch>
            <a:fillRect/>
          </a:stretch>
        </p:blipFill>
        <p:spPr>
          <a:xfrm>
            <a:off x="4328361" y="1076325"/>
            <a:ext cx="4358438" cy="2451621"/>
          </a:xfrm>
          <a:prstGeom prst="rect">
            <a:avLst/>
          </a:prstGeom>
        </p:spPr>
      </p:pic>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9"/>
            <a:ext cx="3543299" cy="1361732"/>
          </a:xfrm>
        </p:spPr>
        <p:txBody>
          <a:bodyPr/>
          <a:lstStyle/>
          <a:p>
            <a:r>
              <a:rPr lang="en-GB" sz="850" b="1" dirty="0">
                <a:latin typeface="Verdana" panose="020B0604030504040204" pitchFamily="34" charset="0"/>
                <a:ea typeface="Verdana" panose="020B0604030504040204" pitchFamily="34" charset="0"/>
              </a:rPr>
              <a:t>The business case for investing in landscapes</a:t>
            </a:r>
            <a:br>
              <a:rPr lang="en-GB" sz="850" dirty="0">
                <a:latin typeface="Verdana" panose="020B0604030504040204" pitchFamily="34" charset="0"/>
                <a:ea typeface="Verdana" panose="020B0604030504040204" pitchFamily="34" charset="0"/>
              </a:rPr>
            </a:br>
            <a:r>
              <a:rPr lang="en-GB" sz="850" dirty="0">
                <a:latin typeface="Verdana" panose="020B0604030504040204" pitchFamily="34" charset="0"/>
                <a:ea typeface="Verdana" panose="020B0604030504040204" pitchFamily="34" charset="0"/>
              </a:rPr>
              <a:t>I’m sure you’ve heard of the business case before; it’s common language nowadays when trying to get funding for an activity or project.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But what does it actually mean? And how to make and present one? In the next video, you will hear why the business case is so important, not just to know, but to share. </a:t>
            </a:r>
          </a:p>
        </p:txBody>
      </p:sp>
      <p:sp>
        <p:nvSpPr>
          <p:cNvPr id="6" name="Title 1">
            <a:extLst>
              <a:ext uri="{FF2B5EF4-FFF2-40B4-BE49-F238E27FC236}">
                <a16:creationId xmlns:a16="http://schemas.microsoft.com/office/drawing/2014/main" id="{94C093FA-D387-4B5D-8561-DF2183D03282}"/>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4"/>
              </a:rPr>
              <a:t>Video not working? Visit YouTube to watch it</a:t>
            </a:r>
            <a:endParaRPr lang="en-GB" sz="1000" dirty="0"/>
          </a:p>
        </p:txBody>
      </p:sp>
      <p:sp>
        <p:nvSpPr>
          <p:cNvPr id="8" name="Title 1">
            <a:extLst>
              <a:ext uri="{FF2B5EF4-FFF2-40B4-BE49-F238E27FC236}">
                <a16:creationId xmlns:a16="http://schemas.microsoft.com/office/drawing/2014/main" id="{8B4FFA3E-C130-4829-AB56-69C43A3D4C42}"/>
              </a:ext>
            </a:extLst>
          </p:cNvPr>
          <p:cNvSpPr>
            <a:spLocks noGrp="1"/>
          </p:cNvSpPr>
          <p:nvPr>
            <p:ph type="title"/>
          </p:nvPr>
        </p:nvSpPr>
        <p:spPr>
          <a:xfrm>
            <a:off x="457201" y="1063229"/>
            <a:ext cx="3008313" cy="318239"/>
          </a:xfrm>
        </p:spPr>
        <p:txBody>
          <a:bodyPr anchor="t"/>
          <a:lstStyle/>
          <a:p>
            <a:r>
              <a:rPr lang="en-GB" dirty="0"/>
              <a:t>Video 4</a:t>
            </a:r>
          </a:p>
        </p:txBody>
      </p:sp>
      <p:sp>
        <p:nvSpPr>
          <p:cNvPr id="9" name="Title 1">
            <a:extLst>
              <a:ext uri="{FF2B5EF4-FFF2-40B4-BE49-F238E27FC236}">
                <a16:creationId xmlns:a16="http://schemas.microsoft.com/office/drawing/2014/main" id="{7D07F792-A496-4C56-81EA-792BE2C05C3C}"/>
              </a:ext>
            </a:extLst>
          </p:cNvPr>
          <p:cNvSpPr txBox="1">
            <a:spLocks/>
          </p:cNvSpPr>
          <p:nvPr/>
        </p:nvSpPr>
        <p:spPr>
          <a:xfrm>
            <a:off x="457200" y="205979"/>
            <a:ext cx="8229600" cy="857250"/>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sz="2100" b="0" dirty="0"/>
              <a:t>Attracting for-profit investment</a:t>
            </a:r>
          </a:p>
        </p:txBody>
      </p:sp>
      <p:sp>
        <p:nvSpPr>
          <p:cNvPr id="11" name="Content Placeholder 2">
            <a:extLst>
              <a:ext uri="{FF2B5EF4-FFF2-40B4-BE49-F238E27FC236}">
                <a16:creationId xmlns:a16="http://schemas.microsoft.com/office/drawing/2014/main" id="{EFDBA3D4-D9C8-418A-8261-C5B95BF7A07F}"/>
              </a:ext>
            </a:extLst>
          </p:cNvPr>
          <p:cNvSpPr txBox="1">
            <a:spLocks/>
          </p:cNvSpPr>
          <p:nvPr/>
        </p:nvSpPr>
        <p:spPr>
          <a:xfrm>
            <a:off x="457200" y="2832100"/>
            <a:ext cx="3543300" cy="1638300"/>
          </a:xfrm>
          <a:prstGeom prst="rect">
            <a:avLst/>
          </a:prstGeom>
          <a:solidFill>
            <a:schemeClr val="bg1">
              <a:lumMod val="85000"/>
            </a:schemeClr>
          </a:solidFill>
        </p:spPr>
        <p:txBody>
          <a:bodyPr anchor="t"/>
          <a:lstStyle>
            <a:lvl1pPr marL="257175" indent="-257175" algn="l" defTabSz="342900" rtl="0" eaLnBrk="1" latinLnBrk="0" hangingPunct="1">
              <a:spcBef>
                <a:spcPct val="20000"/>
              </a:spcBef>
              <a:buClr>
                <a:srgbClr val="165551"/>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165551"/>
              </a:buClr>
              <a:buSzPct val="70000"/>
              <a:buFont typeface="Courier New"/>
              <a:buChar char="o"/>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165551"/>
              </a:buClr>
              <a:buFont typeface="Wingdings" charset="2"/>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165551"/>
              </a:buClr>
              <a:buSzPct val="50000"/>
              <a:buFont typeface="Wingdings" charset="2"/>
              <a:buChar char="u"/>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165551"/>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en-GB" sz="1500" b="1" dirty="0">
                <a:solidFill>
                  <a:srgbClr val="165551"/>
                </a:solidFill>
                <a:latin typeface="Avenir Heavy"/>
                <a:ea typeface="+mj-ea"/>
              </a:rPr>
              <a:t>Your landscape case:</a:t>
            </a:r>
          </a:p>
          <a:p>
            <a:pPr marL="0" indent="0">
              <a:buFont typeface="Arial"/>
              <a:buNone/>
            </a:pPr>
            <a:r>
              <a:rPr lang="en-GB" sz="850" dirty="0">
                <a:latin typeface="Verdana" panose="020B0604030504040204" pitchFamily="34" charset="0"/>
                <a:ea typeface="Verdana" panose="020B0604030504040204" pitchFamily="34" charset="0"/>
              </a:rPr>
              <a:t>After watching the video, think about your landscape/case:</a:t>
            </a:r>
          </a:p>
          <a:p>
            <a:pPr marL="0" indent="0">
              <a:buFont typeface="Arial"/>
              <a:buNone/>
            </a:pPr>
            <a:endParaRPr lang="en-GB" sz="850" dirty="0">
              <a:latin typeface="Verdana" panose="020B0604030504040204" pitchFamily="34" charset="0"/>
              <a:ea typeface="Verdana" panose="020B0604030504040204" pitchFamily="34" charset="0"/>
            </a:endParaRPr>
          </a:p>
          <a:p>
            <a:pPr marL="0" indent="0">
              <a:buFont typeface="Arial"/>
              <a:buNone/>
            </a:pPr>
            <a:r>
              <a:rPr lang="en-GB" sz="850" dirty="0">
                <a:latin typeface="Verdana" panose="020B0604030504040204" pitchFamily="34" charset="0"/>
                <a:ea typeface="Verdana" panose="020B0604030504040204" pitchFamily="34" charset="0"/>
              </a:rPr>
              <a:t>Looking at the description you have been building up, and your expert knowledge of your case, are there any business cases emerging for new investors to enter the landscape? Or for existing investors to make new investments? </a:t>
            </a:r>
          </a:p>
        </p:txBody>
      </p:sp>
      <p:sp>
        <p:nvSpPr>
          <p:cNvPr id="10" name="TextBox 9">
            <a:extLst>
              <a:ext uri="{FF2B5EF4-FFF2-40B4-BE49-F238E27FC236}">
                <a16:creationId xmlns:a16="http://schemas.microsoft.com/office/drawing/2014/main" id="{A60375B7-136E-4E60-8A4B-8FEDB6AF236C}"/>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82124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a:hlinkClick r:id="" action="ppaction://media"/>
            <a:extLst>
              <a:ext uri="{FF2B5EF4-FFF2-40B4-BE49-F238E27FC236}">
                <a16:creationId xmlns:a16="http://schemas.microsoft.com/office/drawing/2014/main" id="{BB51E6D9-2DEB-434F-A740-E82CC57785B5}"/>
              </a:ext>
            </a:extLst>
          </p:cNvPr>
          <p:cNvPicPr>
            <a:picLocks noGrp="1" noRot="1" noChangeAspect="1"/>
          </p:cNvPicPr>
          <p:nvPr>
            <p:ph idx="1"/>
            <a:videoFile r:link="rId1"/>
          </p:nvPr>
        </p:nvPicPr>
        <p:blipFill>
          <a:blip r:embed="rId3"/>
          <a:stretch>
            <a:fillRect/>
          </a:stretch>
        </p:blipFill>
        <p:spPr>
          <a:xfrm>
            <a:off x="4332154" y="1076326"/>
            <a:ext cx="4354645" cy="2449488"/>
          </a:xfrm>
          <a:prstGeom prst="rect">
            <a:avLst/>
          </a:prstGeom>
        </p:spPr>
      </p:pic>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9"/>
            <a:ext cx="3746499" cy="2034832"/>
          </a:xfrm>
        </p:spPr>
        <p:txBody>
          <a:bodyPr/>
          <a:lstStyle/>
          <a:p>
            <a:r>
              <a:rPr lang="en-GB" sz="850" b="1" dirty="0">
                <a:latin typeface="Verdana" panose="020B0604030504040204" pitchFamily="34" charset="0"/>
                <a:ea typeface="Verdana" panose="020B0604030504040204" pitchFamily="34" charset="0"/>
              </a:rPr>
              <a:t>Sources of capital for landscape investments</a:t>
            </a:r>
          </a:p>
          <a:p>
            <a:r>
              <a:rPr lang="en-GB" sz="850" dirty="0">
                <a:latin typeface="Verdana" panose="020B0604030504040204" pitchFamily="34" charset="0"/>
                <a:ea typeface="Verdana" panose="020B0604030504040204" pitchFamily="34" charset="0"/>
              </a:rPr>
              <a:t>Good news! Between the tens of billions of climate finance, impact investment funds and hundreds of billions in green bonds, there’s more than enough to address the needs of our planet’s landscapes!</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Why then are the issues you know of in these landscapes still present? And why does but a tiny fraction of the potentially available capital actually enter into the land management domain?</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There are a wide array public, private and civic sources of capital potentially available for landscape investments, originating and operating from the local to the global level.  Watch the video to learn how they perform and assess landscape investments differently</a:t>
            </a:r>
          </a:p>
          <a:p>
            <a:endParaRPr lang="en-GB" sz="850" dirty="0">
              <a:latin typeface="Verdana" panose="020B0604030504040204" pitchFamily="34" charset="0"/>
              <a:ea typeface="Verdana" panose="020B0604030504040204" pitchFamily="34" charset="0"/>
            </a:endParaRPr>
          </a:p>
          <a:p>
            <a:endParaRPr lang="en-GB" dirty="0"/>
          </a:p>
        </p:txBody>
      </p:sp>
      <p:sp>
        <p:nvSpPr>
          <p:cNvPr id="6" name="Title 1">
            <a:extLst>
              <a:ext uri="{FF2B5EF4-FFF2-40B4-BE49-F238E27FC236}">
                <a16:creationId xmlns:a16="http://schemas.microsoft.com/office/drawing/2014/main" id="{3F42AA7A-855F-4A94-9162-0A665A3CDE05}"/>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4"/>
              </a:rPr>
              <a:t>Video not working? Visit YouTube to watch it</a:t>
            </a:r>
            <a:endParaRPr lang="en-GB" sz="1000" dirty="0"/>
          </a:p>
        </p:txBody>
      </p:sp>
      <p:sp>
        <p:nvSpPr>
          <p:cNvPr id="8" name="Title 1">
            <a:extLst>
              <a:ext uri="{FF2B5EF4-FFF2-40B4-BE49-F238E27FC236}">
                <a16:creationId xmlns:a16="http://schemas.microsoft.com/office/drawing/2014/main" id="{9F91A973-52A9-4F4C-9F8C-934045A74C80}"/>
              </a:ext>
            </a:extLst>
          </p:cNvPr>
          <p:cNvSpPr>
            <a:spLocks noGrp="1"/>
          </p:cNvSpPr>
          <p:nvPr>
            <p:ph type="title"/>
          </p:nvPr>
        </p:nvSpPr>
        <p:spPr>
          <a:xfrm>
            <a:off x="457201" y="1063229"/>
            <a:ext cx="3008313" cy="318239"/>
          </a:xfrm>
        </p:spPr>
        <p:txBody>
          <a:bodyPr anchor="t"/>
          <a:lstStyle/>
          <a:p>
            <a:r>
              <a:rPr lang="en-GB" dirty="0"/>
              <a:t>Video 5</a:t>
            </a:r>
          </a:p>
        </p:txBody>
      </p:sp>
      <p:sp>
        <p:nvSpPr>
          <p:cNvPr id="9" name="Title 1">
            <a:extLst>
              <a:ext uri="{FF2B5EF4-FFF2-40B4-BE49-F238E27FC236}">
                <a16:creationId xmlns:a16="http://schemas.microsoft.com/office/drawing/2014/main" id="{C472CF7D-DF66-4070-AEDF-62A63863555B}"/>
              </a:ext>
            </a:extLst>
          </p:cNvPr>
          <p:cNvSpPr txBox="1">
            <a:spLocks/>
          </p:cNvSpPr>
          <p:nvPr/>
        </p:nvSpPr>
        <p:spPr>
          <a:xfrm>
            <a:off x="457200" y="205979"/>
            <a:ext cx="8229600" cy="857250"/>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sz="2100" b="0" dirty="0"/>
              <a:t>Sources of capital</a:t>
            </a:r>
          </a:p>
        </p:txBody>
      </p:sp>
      <p:sp>
        <p:nvSpPr>
          <p:cNvPr id="7" name="TextBox 6">
            <a:extLst>
              <a:ext uri="{FF2B5EF4-FFF2-40B4-BE49-F238E27FC236}">
                <a16:creationId xmlns:a16="http://schemas.microsoft.com/office/drawing/2014/main" id="{7A70C8DD-7BCD-4F53-8BC2-D9DAD1107B02}"/>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0764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8"/>
            <a:ext cx="3543299" cy="1314107"/>
          </a:xfrm>
        </p:spPr>
        <p:txBody>
          <a:bodyPr/>
          <a:lstStyle/>
          <a:p>
            <a:r>
              <a:rPr lang="en-GB" sz="850" b="1" dirty="0">
                <a:latin typeface="Verdana" panose="020B0604030504040204" pitchFamily="34" charset="0"/>
                <a:ea typeface="Verdana" panose="020B0604030504040204" pitchFamily="34" charset="0"/>
              </a:rPr>
              <a:t>Blended finance for landscape investments</a:t>
            </a:r>
            <a:r>
              <a:rPr lang="en-GB" sz="850" dirty="0">
                <a:latin typeface="Verdana" panose="020B0604030504040204" pitchFamily="34" charset="0"/>
                <a:ea typeface="Verdana" panose="020B0604030504040204" pitchFamily="34" charset="0"/>
              </a:rPr>
              <a:t> </a:t>
            </a:r>
          </a:p>
          <a:p>
            <a:r>
              <a:rPr lang="en-GB" sz="850" dirty="0">
                <a:latin typeface="Verdana" panose="020B0604030504040204" pitchFamily="34" charset="0"/>
                <a:ea typeface="Verdana" panose="020B0604030504040204" pitchFamily="34" charset="0"/>
              </a:rPr>
              <a:t>So, you’ve explored the various mechanisms through which for-profit and not-for-profit investors get capital into landscapes. Increasingly, these investors are seeking to work together, to add value to each other’s investments.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In this next video, you will learn how and why public, private and civic actors seek to blend their investments.</a:t>
            </a:r>
          </a:p>
          <a:p>
            <a:endParaRPr lang="en-GB" dirty="0"/>
          </a:p>
        </p:txBody>
      </p:sp>
      <p:sp>
        <p:nvSpPr>
          <p:cNvPr id="6" name="Title 1">
            <a:extLst>
              <a:ext uri="{FF2B5EF4-FFF2-40B4-BE49-F238E27FC236}">
                <a16:creationId xmlns:a16="http://schemas.microsoft.com/office/drawing/2014/main" id="{94C093FA-D387-4B5D-8561-DF2183D03282}"/>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3"/>
              </a:rPr>
              <a:t>Video not working? Visit YouTube to watch it</a:t>
            </a:r>
            <a:endParaRPr lang="en-GB" sz="1000" dirty="0"/>
          </a:p>
        </p:txBody>
      </p:sp>
      <p:pic>
        <p:nvPicPr>
          <p:cNvPr id="8" name="Online Media 7">
            <a:hlinkClick r:id="" action="ppaction://media"/>
            <a:extLst>
              <a:ext uri="{FF2B5EF4-FFF2-40B4-BE49-F238E27FC236}">
                <a16:creationId xmlns:a16="http://schemas.microsoft.com/office/drawing/2014/main" id="{B22F5873-7811-4AB5-9ADD-CA69F47A21A6}"/>
              </a:ext>
            </a:extLst>
          </p:cNvPr>
          <p:cNvPicPr>
            <a:picLocks noGrp="1" noRot="1" noChangeAspect="1"/>
          </p:cNvPicPr>
          <p:nvPr>
            <p:ph idx="1"/>
            <a:videoFile r:link="rId1"/>
          </p:nvPr>
        </p:nvPicPr>
        <p:blipFill>
          <a:blip r:embed="rId4"/>
          <a:stretch>
            <a:fillRect/>
          </a:stretch>
        </p:blipFill>
        <p:spPr>
          <a:xfrm>
            <a:off x="4328361" y="1076325"/>
            <a:ext cx="4358438" cy="2451621"/>
          </a:xfrm>
          <a:prstGeom prst="rect">
            <a:avLst/>
          </a:prstGeom>
        </p:spPr>
      </p:pic>
      <p:sp>
        <p:nvSpPr>
          <p:cNvPr id="7" name="Title 1">
            <a:extLst>
              <a:ext uri="{FF2B5EF4-FFF2-40B4-BE49-F238E27FC236}">
                <a16:creationId xmlns:a16="http://schemas.microsoft.com/office/drawing/2014/main" id="{E4BFBD62-79C2-4908-BE96-20EFB395D37F}"/>
              </a:ext>
            </a:extLst>
          </p:cNvPr>
          <p:cNvSpPr txBox="1">
            <a:spLocks/>
          </p:cNvSpPr>
          <p:nvPr/>
        </p:nvSpPr>
        <p:spPr>
          <a:xfrm>
            <a:off x="457201" y="1063229"/>
            <a:ext cx="3008313" cy="318239"/>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dirty="0"/>
              <a:t>Video 6</a:t>
            </a:r>
          </a:p>
        </p:txBody>
      </p:sp>
      <p:sp>
        <p:nvSpPr>
          <p:cNvPr id="9" name="Title 1">
            <a:extLst>
              <a:ext uri="{FF2B5EF4-FFF2-40B4-BE49-F238E27FC236}">
                <a16:creationId xmlns:a16="http://schemas.microsoft.com/office/drawing/2014/main" id="{DB62794E-4D8F-4745-9951-151CD8FC836C}"/>
              </a:ext>
            </a:extLst>
          </p:cNvPr>
          <p:cNvSpPr txBox="1">
            <a:spLocks/>
          </p:cNvSpPr>
          <p:nvPr/>
        </p:nvSpPr>
        <p:spPr>
          <a:xfrm>
            <a:off x="457200" y="205979"/>
            <a:ext cx="8229600" cy="857250"/>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sz="2100" b="0" dirty="0"/>
              <a:t>Blending public and private capital</a:t>
            </a:r>
          </a:p>
        </p:txBody>
      </p:sp>
      <p:sp>
        <p:nvSpPr>
          <p:cNvPr id="11" name="Content Placeholder 2">
            <a:extLst>
              <a:ext uri="{FF2B5EF4-FFF2-40B4-BE49-F238E27FC236}">
                <a16:creationId xmlns:a16="http://schemas.microsoft.com/office/drawing/2014/main" id="{7ADC1DC5-8979-4042-89D8-D34285179961}"/>
              </a:ext>
            </a:extLst>
          </p:cNvPr>
          <p:cNvSpPr txBox="1">
            <a:spLocks/>
          </p:cNvSpPr>
          <p:nvPr/>
        </p:nvSpPr>
        <p:spPr>
          <a:xfrm>
            <a:off x="457200" y="2832100"/>
            <a:ext cx="3543300" cy="1638300"/>
          </a:xfrm>
          <a:prstGeom prst="rect">
            <a:avLst/>
          </a:prstGeom>
          <a:solidFill>
            <a:schemeClr val="bg1">
              <a:lumMod val="85000"/>
            </a:schemeClr>
          </a:solidFill>
        </p:spPr>
        <p:txBody>
          <a:bodyPr anchor="t"/>
          <a:lstStyle>
            <a:lvl1pPr marL="257175" indent="-257175" algn="l" defTabSz="342900" rtl="0" eaLnBrk="1" latinLnBrk="0" hangingPunct="1">
              <a:spcBef>
                <a:spcPct val="20000"/>
              </a:spcBef>
              <a:buClr>
                <a:srgbClr val="165551"/>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165551"/>
              </a:buClr>
              <a:buSzPct val="70000"/>
              <a:buFont typeface="Courier New"/>
              <a:buChar char="o"/>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165551"/>
              </a:buClr>
              <a:buFont typeface="Wingdings" charset="2"/>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165551"/>
              </a:buClr>
              <a:buSzPct val="50000"/>
              <a:buFont typeface="Wingdings" charset="2"/>
              <a:buChar char="u"/>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165551"/>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en-GB" sz="1500" b="1" dirty="0">
                <a:solidFill>
                  <a:srgbClr val="165551"/>
                </a:solidFill>
                <a:latin typeface="Avenir Heavy"/>
                <a:ea typeface="+mj-ea"/>
              </a:rPr>
              <a:t>Your landscape case:</a:t>
            </a:r>
          </a:p>
          <a:p>
            <a:pPr marL="0" indent="0">
              <a:buFont typeface="Arial"/>
              <a:buNone/>
            </a:pPr>
            <a:r>
              <a:rPr lang="en-GB" sz="850" dirty="0">
                <a:latin typeface="Verdana" panose="020B0604030504040204" pitchFamily="34" charset="0"/>
                <a:ea typeface="Verdana" panose="020B0604030504040204" pitchFamily="34" charset="0"/>
              </a:rPr>
              <a:t>After watching the video, think about your landscape/case and write down:</a:t>
            </a:r>
          </a:p>
          <a:p>
            <a:pPr marL="0" indent="0">
              <a:buFont typeface="Arial"/>
              <a:buNone/>
            </a:pPr>
            <a:endParaRPr lang="en-GB" sz="850" dirty="0">
              <a:latin typeface="Verdana" panose="020B0604030504040204" pitchFamily="34" charset="0"/>
              <a:ea typeface="Verdana" panose="020B0604030504040204" pitchFamily="34" charset="0"/>
            </a:endParaRPr>
          </a:p>
          <a:p>
            <a:pPr marL="228600" indent="-228600">
              <a:buFont typeface="+mj-lt"/>
              <a:buAutoNum type="arabicPeriod"/>
            </a:pPr>
            <a:r>
              <a:rPr lang="en-GB" sz="850" dirty="0">
                <a:latin typeface="Verdana" panose="020B0604030504040204" pitchFamily="34" charset="0"/>
                <a:ea typeface="Verdana" panose="020B0604030504040204" pitchFamily="34" charset="0"/>
              </a:rPr>
              <a:t>List any examples which you think may be blended finance in your landscape</a:t>
            </a:r>
          </a:p>
          <a:p>
            <a:pPr marL="228600" indent="-228600">
              <a:buFont typeface="+mj-lt"/>
              <a:buAutoNum type="arabicPeriod"/>
            </a:pPr>
            <a:r>
              <a:rPr lang="en-GB" sz="850" dirty="0">
                <a:latin typeface="Verdana" panose="020B0604030504040204" pitchFamily="34" charset="0"/>
                <a:ea typeface="Verdana" panose="020B0604030504040204" pitchFamily="34" charset="0"/>
              </a:rPr>
              <a:t>Have you any useful ideas for blending finance to turn the landscape issue into a business opportunity?</a:t>
            </a:r>
          </a:p>
          <a:p>
            <a:pPr marL="0" indent="0">
              <a:buFont typeface="Arial"/>
              <a:buNone/>
            </a:pPr>
            <a:endParaRPr lang="en-GB" sz="850" dirty="0">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A4154F3F-A18A-43CB-ACEF-65DAE15BBE27}"/>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1995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764974-0AD3-437F-82EC-B94EE790A0FD}"/>
              </a:ext>
            </a:extLst>
          </p:cNvPr>
          <p:cNvSpPr>
            <a:spLocks noGrp="1"/>
          </p:cNvSpPr>
          <p:nvPr>
            <p:ph type="body" sz="half" idx="2"/>
          </p:nvPr>
        </p:nvSpPr>
        <p:spPr>
          <a:xfrm>
            <a:off x="457201" y="1381468"/>
            <a:ext cx="3543299" cy="1314107"/>
          </a:xfrm>
        </p:spPr>
        <p:txBody>
          <a:bodyPr/>
          <a:lstStyle/>
          <a:p>
            <a:r>
              <a:rPr lang="en-GB" sz="850" b="1" dirty="0">
                <a:latin typeface="Verdana" panose="020B0604030504040204" pitchFamily="34" charset="0"/>
                <a:ea typeface="Verdana" panose="020B0604030504040204" pitchFamily="34" charset="0"/>
              </a:rPr>
              <a:t>Improving the bankability of potential investments</a:t>
            </a:r>
          </a:p>
          <a:p>
            <a:r>
              <a:rPr lang="en-GB" sz="850" dirty="0">
                <a:latin typeface="Verdana" panose="020B0604030504040204" pitchFamily="34" charset="0"/>
                <a:ea typeface="Verdana" panose="020B0604030504040204" pitchFamily="34" charset="0"/>
              </a:rPr>
              <a:t>You may have an investment idea which you love and think is fantastic. You may even be confident enough to take this idea to an investor.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But how will you sell the idea to the investor? How to make her/him as confident as you? And how to make them feel safe and secure enough?</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In other words, how to make your proposition more bankable? </a:t>
            </a:r>
          </a:p>
          <a:p>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Let’s ask an expert. You’ll meet Gerhard Mulder in Luxembourg, but first, listen to his thoughts on how to calm a banker’s nerves.</a:t>
            </a:r>
            <a:endParaRPr lang="en-GB" dirty="0"/>
          </a:p>
        </p:txBody>
      </p:sp>
      <p:sp>
        <p:nvSpPr>
          <p:cNvPr id="6" name="Title 1">
            <a:extLst>
              <a:ext uri="{FF2B5EF4-FFF2-40B4-BE49-F238E27FC236}">
                <a16:creationId xmlns:a16="http://schemas.microsoft.com/office/drawing/2014/main" id="{94C093FA-D387-4B5D-8561-DF2183D03282}"/>
              </a:ext>
            </a:extLst>
          </p:cNvPr>
          <p:cNvSpPr txBox="1">
            <a:spLocks/>
          </p:cNvSpPr>
          <p:nvPr/>
        </p:nvSpPr>
        <p:spPr>
          <a:xfrm>
            <a:off x="4328361" y="3650777"/>
            <a:ext cx="4358438" cy="252484"/>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pPr algn="ctr"/>
            <a:r>
              <a:rPr lang="en-GB" sz="1000" dirty="0">
                <a:hlinkClick r:id="rId3"/>
              </a:rPr>
              <a:t>Video not working? Visit YouTube to watch it</a:t>
            </a:r>
            <a:endParaRPr lang="en-GB" sz="1000" dirty="0"/>
          </a:p>
        </p:txBody>
      </p:sp>
      <p:pic>
        <p:nvPicPr>
          <p:cNvPr id="8" name="Online Media 7">
            <a:hlinkClick r:id="" action="ppaction://media"/>
            <a:extLst>
              <a:ext uri="{FF2B5EF4-FFF2-40B4-BE49-F238E27FC236}">
                <a16:creationId xmlns:a16="http://schemas.microsoft.com/office/drawing/2014/main" id="{6227F600-F1FB-4428-8834-10C916B8F064}"/>
              </a:ext>
            </a:extLst>
          </p:cNvPr>
          <p:cNvPicPr>
            <a:picLocks noGrp="1" noRot="1" noChangeAspect="1"/>
          </p:cNvPicPr>
          <p:nvPr>
            <p:ph idx="1"/>
            <a:videoFile r:link="rId1"/>
          </p:nvPr>
        </p:nvPicPr>
        <p:blipFill>
          <a:blip r:embed="rId4"/>
          <a:stretch>
            <a:fillRect/>
          </a:stretch>
        </p:blipFill>
        <p:spPr>
          <a:xfrm>
            <a:off x="4328361" y="1076325"/>
            <a:ext cx="4358438" cy="2451621"/>
          </a:xfrm>
          <a:prstGeom prst="rect">
            <a:avLst/>
          </a:prstGeom>
        </p:spPr>
      </p:pic>
      <p:sp>
        <p:nvSpPr>
          <p:cNvPr id="7" name="Title 1">
            <a:extLst>
              <a:ext uri="{FF2B5EF4-FFF2-40B4-BE49-F238E27FC236}">
                <a16:creationId xmlns:a16="http://schemas.microsoft.com/office/drawing/2014/main" id="{94B436F9-408D-4D3E-93E7-DF5636B01E6E}"/>
              </a:ext>
            </a:extLst>
          </p:cNvPr>
          <p:cNvSpPr txBox="1">
            <a:spLocks/>
          </p:cNvSpPr>
          <p:nvPr/>
        </p:nvSpPr>
        <p:spPr>
          <a:xfrm>
            <a:off x="457201" y="1063229"/>
            <a:ext cx="3008313" cy="318239"/>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dirty="0"/>
              <a:t>Video 7</a:t>
            </a:r>
          </a:p>
        </p:txBody>
      </p:sp>
      <p:sp>
        <p:nvSpPr>
          <p:cNvPr id="9" name="Title 1">
            <a:extLst>
              <a:ext uri="{FF2B5EF4-FFF2-40B4-BE49-F238E27FC236}">
                <a16:creationId xmlns:a16="http://schemas.microsoft.com/office/drawing/2014/main" id="{CF1DBD87-28F2-420E-AC57-10AAA6EFAFDB}"/>
              </a:ext>
            </a:extLst>
          </p:cNvPr>
          <p:cNvSpPr txBox="1">
            <a:spLocks/>
          </p:cNvSpPr>
          <p:nvPr/>
        </p:nvSpPr>
        <p:spPr>
          <a:xfrm>
            <a:off x="457200" y="205979"/>
            <a:ext cx="8229600" cy="857250"/>
          </a:xfrm>
          <a:prstGeom prst="rect">
            <a:avLst/>
          </a:prstGeom>
        </p:spPr>
        <p:txBody>
          <a:bodyPr anchor="t"/>
          <a:lstStyle>
            <a:lvl1pPr algn="l" defTabSz="342900" rtl="0" eaLnBrk="1" latinLnBrk="0" hangingPunct="1">
              <a:spcBef>
                <a:spcPct val="0"/>
              </a:spcBef>
              <a:buNone/>
              <a:defRPr sz="1500" b="1" i="0" kern="1200">
                <a:solidFill>
                  <a:srgbClr val="165551"/>
                </a:solidFill>
                <a:latin typeface="Avenir Heavy"/>
                <a:ea typeface="+mj-ea"/>
                <a:cs typeface="Avenir Heavy"/>
              </a:defRPr>
            </a:lvl1pPr>
          </a:lstStyle>
          <a:p>
            <a:r>
              <a:rPr lang="en-GB" sz="2100" b="0" dirty="0"/>
              <a:t>Bankable propositions</a:t>
            </a:r>
          </a:p>
        </p:txBody>
      </p:sp>
      <p:sp>
        <p:nvSpPr>
          <p:cNvPr id="10" name="TextBox 9">
            <a:extLst>
              <a:ext uri="{FF2B5EF4-FFF2-40B4-BE49-F238E27FC236}">
                <a16:creationId xmlns:a16="http://schemas.microsoft.com/office/drawing/2014/main" id="{20596DC1-2A87-4B68-B7A3-46EEAD0498A2}"/>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5"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6"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3"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25514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86F6-4E29-4EA3-8371-CBE1EE18067D}"/>
              </a:ext>
            </a:extLst>
          </p:cNvPr>
          <p:cNvSpPr>
            <a:spLocks noGrp="1"/>
          </p:cNvSpPr>
          <p:nvPr>
            <p:ph type="title"/>
          </p:nvPr>
        </p:nvSpPr>
        <p:spPr/>
        <p:txBody>
          <a:bodyPr/>
          <a:lstStyle/>
          <a:p>
            <a:pPr algn="l"/>
            <a:r>
              <a:rPr lang="en-GB" dirty="0"/>
              <a:t>Your landscape case</a:t>
            </a:r>
          </a:p>
        </p:txBody>
      </p:sp>
      <p:sp>
        <p:nvSpPr>
          <p:cNvPr id="3" name="Content Placeholder 2">
            <a:extLst>
              <a:ext uri="{FF2B5EF4-FFF2-40B4-BE49-F238E27FC236}">
                <a16:creationId xmlns:a16="http://schemas.microsoft.com/office/drawing/2014/main" id="{B530FA98-C2CA-4419-BD74-87C9C25A1FDF}"/>
              </a:ext>
            </a:extLst>
          </p:cNvPr>
          <p:cNvSpPr>
            <a:spLocks noGrp="1"/>
          </p:cNvSpPr>
          <p:nvPr>
            <p:ph idx="1"/>
          </p:nvPr>
        </p:nvSpPr>
        <p:spPr>
          <a:xfrm>
            <a:off x="457200" y="1012559"/>
            <a:ext cx="3487003" cy="3582064"/>
          </a:xfrm>
        </p:spPr>
        <p:txBody>
          <a:bodyPr anchor="t"/>
          <a:lstStyle/>
          <a:p>
            <a:pPr marL="0" indent="0">
              <a:buNone/>
            </a:pPr>
            <a:r>
              <a:rPr lang="en-GB" sz="1500" b="1" dirty="0">
                <a:solidFill>
                  <a:srgbClr val="165551"/>
                </a:solidFill>
                <a:latin typeface="Avenir Heavy"/>
                <a:ea typeface="+mj-ea"/>
              </a:rPr>
              <a:t>Bring your landscape with you!</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So far, you have been applying what you see and hear in the videos to your own landscape case. I hope it has been rewarding!</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You may have been making notes on paper or on a computer as you go through the module. Your final challenge is to turn this into something you can share with your fellow course participants.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You are encouraged to make a sketch, a nice table, or even a short vlog! When ready, I hope you’ll share this on the WhatsApp group! Make sure to bring your description with you to the course!</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I hope you have enjoyed this module and I’m sure you will enjoy your time in Luxembourg! </a:t>
            </a:r>
          </a:p>
          <a:p>
            <a:pPr marL="0" indent="0">
              <a:buNone/>
            </a:pPr>
            <a:endParaRPr lang="en-GB" sz="850" dirty="0">
              <a:latin typeface="Verdana" panose="020B0604030504040204" pitchFamily="34" charset="0"/>
              <a:ea typeface="Verdana" panose="020B0604030504040204" pitchFamily="34" charset="0"/>
            </a:endParaRPr>
          </a:p>
          <a:p>
            <a:pPr marL="0" indent="0">
              <a:buNone/>
            </a:pPr>
            <a:r>
              <a:rPr lang="en-GB" sz="850" dirty="0">
                <a:latin typeface="Verdana" panose="020B0604030504040204" pitchFamily="34" charset="0"/>
                <a:ea typeface="Verdana" panose="020B0604030504040204" pitchFamily="34" charset="0"/>
              </a:rPr>
              <a:t>#</a:t>
            </a:r>
            <a:r>
              <a:rPr lang="en-GB" sz="850" dirty="0" err="1">
                <a:latin typeface="Verdana" panose="020B0604030504040204" pitchFamily="34" charset="0"/>
                <a:ea typeface="Verdana" panose="020B0604030504040204" pitchFamily="34" charset="0"/>
              </a:rPr>
              <a:t>Thinklandscape</a:t>
            </a:r>
            <a:r>
              <a:rPr lang="en-GB" sz="850" dirty="0">
                <a:latin typeface="Verdana" panose="020B0604030504040204" pitchFamily="34" charset="0"/>
                <a:ea typeface="Verdana" panose="020B0604030504040204" pitchFamily="34" charset="0"/>
              </a:rPr>
              <a:t>!</a:t>
            </a:r>
          </a:p>
        </p:txBody>
      </p:sp>
      <p:pic>
        <p:nvPicPr>
          <p:cNvPr id="5" name="Picture 4">
            <a:extLst>
              <a:ext uri="{FF2B5EF4-FFF2-40B4-BE49-F238E27FC236}">
                <a16:creationId xmlns:a16="http://schemas.microsoft.com/office/drawing/2014/main" id="{FA48A3B7-B72C-4FBD-9331-00B67CC6E8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3399" y="1083443"/>
            <a:ext cx="4476466" cy="2976613"/>
          </a:xfrm>
          <a:prstGeom prst="rect">
            <a:avLst/>
          </a:prstGeom>
        </p:spPr>
      </p:pic>
      <p:sp>
        <p:nvSpPr>
          <p:cNvPr id="6" name="TextBox 5">
            <a:extLst>
              <a:ext uri="{FF2B5EF4-FFF2-40B4-BE49-F238E27FC236}">
                <a16:creationId xmlns:a16="http://schemas.microsoft.com/office/drawing/2014/main" id="{7EEF8129-E346-49E3-92DD-B30A156B5136}"/>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3"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4"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5"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1"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4866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25CB-BB28-4627-BB4B-562BAF44C699}"/>
              </a:ext>
            </a:extLst>
          </p:cNvPr>
          <p:cNvSpPr>
            <a:spLocks noGrp="1"/>
          </p:cNvSpPr>
          <p:nvPr>
            <p:ph type="title"/>
          </p:nvPr>
        </p:nvSpPr>
        <p:spPr>
          <a:xfrm>
            <a:off x="457201" y="204787"/>
            <a:ext cx="3008313" cy="871538"/>
          </a:xfrm>
        </p:spPr>
        <p:txBody>
          <a:bodyPr/>
          <a:lstStyle/>
          <a:p>
            <a:r>
              <a:rPr lang="en-GB" dirty="0"/>
              <a:t>About the content of this module</a:t>
            </a:r>
          </a:p>
        </p:txBody>
      </p:sp>
      <p:sp>
        <p:nvSpPr>
          <p:cNvPr id="4" name="Text Placeholder 3">
            <a:extLst>
              <a:ext uri="{FF2B5EF4-FFF2-40B4-BE49-F238E27FC236}">
                <a16:creationId xmlns:a16="http://schemas.microsoft.com/office/drawing/2014/main" id="{3447519F-6267-4158-B20E-12B415F90549}"/>
              </a:ext>
            </a:extLst>
          </p:cNvPr>
          <p:cNvSpPr>
            <a:spLocks noGrp="1"/>
          </p:cNvSpPr>
          <p:nvPr>
            <p:ph type="body" sz="half" idx="2"/>
          </p:nvPr>
        </p:nvSpPr>
        <p:spPr/>
        <p:txBody>
          <a:bodyPr/>
          <a:lstStyle/>
          <a:p>
            <a:r>
              <a:rPr lang="en-GB" dirty="0"/>
              <a:t>The content you have been going through in this module is adapted from the Landscape Finance online course, developed by partners of the GLF Landscape Academy.</a:t>
            </a:r>
          </a:p>
          <a:p>
            <a:endParaRPr lang="en-GB" dirty="0"/>
          </a:p>
          <a:p>
            <a:r>
              <a:rPr lang="en-GB" dirty="0"/>
              <a:t>The course is hosted on EdX, and with additional landscape-focused courses, forms the Sustainable and Inclusive Landscapes Professional Certificate Programme. </a:t>
            </a:r>
          </a:p>
          <a:p>
            <a:endParaRPr lang="en-GB" dirty="0"/>
          </a:p>
          <a:p>
            <a:r>
              <a:rPr lang="en-GB" dirty="0"/>
              <a:t>You are encouraged to sign up and continue your learning!</a:t>
            </a:r>
          </a:p>
          <a:p>
            <a:endParaRPr lang="en-GB" dirty="0"/>
          </a:p>
          <a:p>
            <a:r>
              <a:rPr lang="en-GB" dirty="0"/>
              <a:t>Visit the Landscape Academy to learn more: </a:t>
            </a:r>
          </a:p>
          <a:p>
            <a:r>
              <a:rPr lang="en-GB" dirty="0">
                <a:hlinkClick r:id="rId2"/>
              </a:rPr>
              <a:t>https://academy.globallandscapesforum.org/</a:t>
            </a:r>
            <a:endParaRPr lang="en-GB" dirty="0"/>
          </a:p>
        </p:txBody>
      </p:sp>
      <p:pic>
        <p:nvPicPr>
          <p:cNvPr id="6" name="Picture 5">
            <a:extLst>
              <a:ext uri="{FF2B5EF4-FFF2-40B4-BE49-F238E27FC236}">
                <a16:creationId xmlns:a16="http://schemas.microsoft.com/office/drawing/2014/main" id="{6308071D-CFA7-4D1B-8F3B-1BAA9D7E3C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0920" y="2580442"/>
            <a:ext cx="1431030" cy="933507"/>
          </a:xfrm>
          <a:prstGeom prst="rect">
            <a:avLst/>
          </a:prstGeom>
        </p:spPr>
      </p:pic>
      <p:pic>
        <p:nvPicPr>
          <p:cNvPr id="10" name="Picture 9">
            <a:extLst>
              <a:ext uri="{FF2B5EF4-FFF2-40B4-BE49-F238E27FC236}">
                <a16:creationId xmlns:a16="http://schemas.microsoft.com/office/drawing/2014/main" id="{E1913137-EAF7-435D-9F7B-2430E54A5E4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05607" y="1202675"/>
            <a:ext cx="1791799" cy="682463"/>
          </a:xfrm>
          <a:prstGeom prst="rect">
            <a:avLst/>
          </a:prstGeom>
        </p:spPr>
      </p:pic>
      <p:pic>
        <p:nvPicPr>
          <p:cNvPr id="14" name="Picture 13">
            <a:extLst>
              <a:ext uri="{FF2B5EF4-FFF2-40B4-BE49-F238E27FC236}">
                <a16:creationId xmlns:a16="http://schemas.microsoft.com/office/drawing/2014/main" id="{2BCD97C5-9657-49A0-9E62-0E770FE767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37446" y="2797404"/>
            <a:ext cx="813300" cy="682463"/>
          </a:xfrm>
          <a:prstGeom prst="rect">
            <a:avLst/>
          </a:prstGeom>
        </p:spPr>
      </p:pic>
      <p:pic>
        <p:nvPicPr>
          <p:cNvPr id="18" name="Picture 17">
            <a:extLst>
              <a:ext uri="{FF2B5EF4-FFF2-40B4-BE49-F238E27FC236}">
                <a16:creationId xmlns:a16="http://schemas.microsoft.com/office/drawing/2014/main" id="{ECF45FC0-74AD-40DC-8764-B114A155BD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50919" y="1952458"/>
            <a:ext cx="1510235" cy="598699"/>
          </a:xfrm>
          <a:prstGeom prst="rect">
            <a:avLst/>
          </a:prstGeom>
        </p:spPr>
      </p:pic>
      <p:pic>
        <p:nvPicPr>
          <p:cNvPr id="20" name="Picture 19">
            <a:extLst>
              <a:ext uri="{FF2B5EF4-FFF2-40B4-BE49-F238E27FC236}">
                <a16:creationId xmlns:a16="http://schemas.microsoft.com/office/drawing/2014/main" id="{C0D9F327-FA77-4520-A605-6A505F48C6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88087" y="1364324"/>
            <a:ext cx="1931737" cy="359175"/>
          </a:xfrm>
          <a:prstGeom prst="rect">
            <a:avLst/>
          </a:prstGeom>
        </p:spPr>
      </p:pic>
      <p:pic>
        <p:nvPicPr>
          <p:cNvPr id="22" name="Picture 21">
            <a:extLst>
              <a:ext uri="{FF2B5EF4-FFF2-40B4-BE49-F238E27FC236}">
                <a16:creationId xmlns:a16="http://schemas.microsoft.com/office/drawing/2014/main" id="{C25CD4C5-1C60-495C-BA2D-AFD83EFE477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082384" y="1919220"/>
            <a:ext cx="2523423" cy="682463"/>
          </a:xfrm>
          <a:prstGeom prst="rect">
            <a:avLst/>
          </a:prstGeom>
          <a:ln w="3175">
            <a:noFill/>
          </a:ln>
        </p:spPr>
      </p:pic>
      <p:sp>
        <p:nvSpPr>
          <p:cNvPr id="11" name="TextBox 10">
            <a:extLst>
              <a:ext uri="{FF2B5EF4-FFF2-40B4-BE49-F238E27FC236}">
                <a16:creationId xmlns:a16="http://schemas.microsoft.com/office/drawing/2014/main" id="{145DEA66-BE8F-4F4A-8060-96F1051E68FA}"/>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9"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10"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1"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2"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3"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4"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5"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6"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7"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68969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B70ACD-8CC7-4541-ABF0-3A75671B70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49397" y="1436143"/>
            <a:ext cx="2699610" cy="1023278"/>
          </a:xfrm>
          <a:prstGeom prst="rect">
            <a:avLst/>
          </a:prstGeom>
        </p:spPr>
      </p:pic>
      <p:sp>
        <p:nvSpPr>
          <p:cNvPr id="8" name="Title 1">
            <a:extLst>
              <a:ext uri="{FF2B5EF4-FFF2-40B4-BE49-F238E27FC236}">
                <a16:creationId xmlns:a16="http://schemas.microsoft.com/office/drawing/2014/main" id="{2FE591BF-D72E-1E4E-899E-75FCCE7816DC}"/>
              </a:ext>
            </a:extLst>
          </p:cNvPr>
          <p:cNvSpPr txBox="1">
            <a:spLocks/>
          </p:cNvSpPr>
          <p:nvPr/>
        </p:nvSpPr>
        <p:spPr>
          <a:xfrm>
            <a:off x="1143001" y="3043451"/>
            <a:ext cx="6857999" cy="392644"/>
          </a:xfrm>
          <a:prstGeom prst="rect">
            <a:avLst/>
          </a:prstGeom>
          <a:noFill/>
          <a:ln>
            <a:noFill/>
          </a:ln>
        </p:spPr>
        <p:txBody>
          <a:bodyPr anchor="t"/>
          <a:lstStyle>
            <a:lvl1pPr algn="l" defTabSz="457200" rtl="0" eaLnBrk="1" latinLnBrk="0" hangingPunct="1">
              <a:spcBef>
                <a:spcPct val="0"/>
              </a:spcBef>
              <a:buNone/>
              <a:defRPr sz="4000" b="0" i="0" kern="1200" cap="all">
                <a:solidFill>
                  <a:srgbClr val="FFFFFF"/>
                </a:solidFill>
                <a:latin typeface="Avenir Heavy"/>
                <a:ea typeface="+mj-ea"/>
                <a:cs typeface="Avenir Heavy"/>
              </a:defRPr>
            </a:lvl1pPr>
          </a:lstStyle>
          <a:p>
            <a:pPr algn="ctr"/>
            <a:r>
              <a:rPr lang="en-US" sz="2100" b="1" cap="none" dirty="0">
                <a:solidFill>
                  <a:srgbClr val="165551"/>
                </a:solidFill>
              </a:rPr>
              <a:t>End</a:t>
            </a:r>
          </a:p>
        </p:txBody>
      </p:sp>
      <p:sp>
        <p:nvSpPr>
          <p:cNvPr id="4" name="TextBox 3">
            <a:extLst>
              <a:ext uri="{FF2B5EF4-FFF2-40B4-BE49-F238E27FC236}">
                <a16:creationId xmlns:a16="http://schemas.microsoft.com/office/drawing/2014/main" id="{CC1D8C83-FCD3-4055-9D2D-0AF89867D4AE}"/>
              </a:ext>
            </a:extLst>
          </p:cNvPr>
          <p:cNvSpPr txBox="1"/>
          <p:nvPr/>
        </p:nvSpPr>
        <p:spPr>
          <a:xfrm>
            <a:off x="5229226" y="120252"/>
            <a:ext cx="3457574" cy="461665"/>
          </a:xfrm>
          <a:prstGeom prst="rect">
            <a:avLst/>
          </a:prstGeom>
          <a:noFill/>
        </p:spPr>
        <p:txBody>
          <a:bodyPr wrap="square" rtlCol="0">
            <a:spAutoFit/>
          </a:bodyPr>
          <a:lstStyle/>
          <a:p>
            <a:r>
              <a:rPr lang="en-GB" sz="800" b="1" dirty="0">
                <a:latin typeface="Verdana" panose="020B0604030504040204" pitchFamily="34" charset="0"/>
                <a:ea typeface="Verdana" panose="020B0604030504040204" pitchFamily="34" charset="0"/>
              </a:rPr>
              <a:t>Navigate: </a:t>
            </a:r>
            <a:r>
              <a:rPr lang="en-GB" sz="800" dirty="0">
                <a:latin typeface="Verdana" panose="020B0604030504040204" pitchFamily="34" charset="0"/>
                <a:ea typeface="Verdana" panose="020B0604030504040204" pitchFamily="34" charset="0"/>
                <a:hlinkClick r:id="rId3" action="ppaction://hlinksldjump"/>
              </a:rPr>
              <a:t>Intro</a:t>
            </a:r>
            <a:r>
              <a:rPr lang="en-GB" sz="800" dirty="0">
                <a:latin typeface="Verdana" panose="020B0604030504040204" pitchFamily="34" charset="0"/>
                <a:ea typeface="Verdana" panose="020B0604030504040204" pitchFamily="34" charset="0"/>
              </a:rPr>
              <a:t> / </a:t>
            </a:r>
            <a:r>
              <a:rPr lang="en-GB" sz="800" dirty="0">
                <a:latin typeface="Verdana" panose="020B0604030504040204" pitchFamily="34" charset="0"/>
                <a:ea typeface="Verdana" panose="020B0604030504040204" pitchFamily="34" charset="0"/>
                <a:hlinkClick r:id="rId4" action="ppaction://hlinksldjump"/>
              </a:rPr>
              <a:t>Your landscape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5" action="ppaction://hlinksldjump"/>
              </a:rPr>
              <a:t>Landscape approaches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6" action="ppaction://hlinksldjump"/>
              </a:rPr>
              <a:t>Landscape Investments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7" action="ppaction://hlinksldjump"/>
              </a:rPr>
              <a:t>Business Case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8" action="ppaction://hlinksldjump"/>
              </a:rPr>
              <a:t>Sources of Capital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9" action="ppaction://hlinksldjump"/>
              </a:rPr>
              <a:t>Blended Finance </a:t>
            </a:r>
            <a:r>
              <a:rPr lang="en-GB" sz="800" dirty="0">
                <a:latin typeface="Verdana" panose="020B0604030504040204" pitchFamily="34" charset="0"/>
                <a:ea typeface="Verdana" panose="020B0604030504040204" pitchFamily="34" charset="0"/>
              </a:rPr>
              <a:t>/ </a:t>
            </a:r>
            <a:r>
              <a:rPr lang="en-GB" sz="800" dirty="0">
                <a:latin typeface="Verdana" panose="020B0604030504040204" pitchFamily="34" charset="0"/>
                <a:ea typeface="Verdana" panose="020B0604030504040204" pitchFamily="34" charset="0"/>
                <a:hlinkClick r:id="rId10" action="ppaction://hlinksldjump"/>
              </a:rPr>
              <a:t>Bankable propositions </a:t>
            </a:r>
            <a:r>
              <a:rPr lang="en-GB" sz="800" dirty="0">
                <a:latin typeface="Verdana" panose="020B0604030504040204" pitchFamily="34" charset="0"/>
                <a:ea typeface="Verdana" panose="020B0604030504040204" pitchFamily="34" charset="0"/>
              </a:rPr>
              <a:t>/</a:t>
            </a:r>
            <a:r>
              <a:rPr lang="en-GB" sz="800" dirty="0">
                <a:latin typeface="Verdana" panose="020B0604030504040204" pitchFamily="34" charset="0"/>
                <a:ea typeface="Verdana" panose="020B0604030504040204" pitchFamily="34" charset="0"/>
                <a:hlinkClick r:id="rId11" action="ppaction://hlinksldjump"/>
              </a:rPr>
              <a:t> Your assignment</a:t>
            </a:r>
            <a:endParaRPr lang="en-GB" sz="8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18356711"/>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1AD47"/>
      </a:hlink>
      <a:folHlink>
        <a:srgbClr val="41AD4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licy_x0020_Team_x0020_Name xmlns="71653c55-0b5a-41b9-8f5d-c0dbba3f11a4" xsi:nil="true"/>
    <efb8595c57494f36a150d2a8951a9deb xmlns="71653c55-0b5a-41b9-8f5d-c0dbba3f11a4">
      <Terms xmlns="http://schemas.microsoft.com/office/infopath/2007/PartnerControls"/>
    </efb8595c57494f36a150d2a8951a9deb>
    <TaxCatchAll xmlns="8b8e09c0-6717-4d26-ab0b-5d1997bdc88d"/>
    <Last_x0020_Modified0 xmlns="71653c55-0b5a-41b9-8f5d-c0dbba3f11a4" xsi:nil="true"/>
    <Policy_x0020_Title xmlns="71653c55-0b5a-41b9-8f5d-c0dbba3f11a4" xsi:nil="true"/>
    <i314b1f00ea04c238d5c0e60f2bf69f4 xmlns="71653c55-0b5a-41b9-8f5d-c0dbba3f11a4">
      <Terms xmlns="http://schemas.microsoft.com/office/infopath/2007/PartnerControls"/>
    </i314b1f00ea04c238d5c0e60f2bf69f4>
    <g1663f81a673471d80dae88d02bb09dd xmlns="71653c55-0b5a-41b9-8f5d-c0dbba3f11a4">
      <Terms xmlns="http://schemas.microsoft.com/office/infopath/2007/PartnerControls"/>
    </g1663f81a673471d80dae88d02bb09dd>
    <Abstract xmlns="71653c55-0b5a-41b9-8f5d-c0dbba3f11a4" xsi:nil="true"/>
    <Policy_x0020_Unit_x0020_Number xmlns="71653c55-0b5a-41b9-8f5d-c0dbba3f11a4" xsi:nil="true"/>
    <nf19b849dc2e4005be2729d7426cb3cf xmlns="71653c55-0b5a-41b9-8f5d-c0dbba3f11a4">
      <Terms xmlns="http://schemas.microsoft.com/office/infopath/2007/PartnerControls"/>
    </nf19b849dc2e4005be2729d7426cb3cf>
    <Document_x0020_Version xmlns="71653c55-0b5a-41b9-8f5d-c0dbba3f11a4">0</Document_x0020_Version>
    <PublishingExpirationDate xmlns="http://schemas.microsoft.com/sharepoint/v3" xsi:nil="true"/>
    <e748093f1e014bef8cc8539ee7ab1a04 xmlns="71653c55-0b5a-41b9-8f5d-c0dbba3f11a4">
      <Terms xmlns="http://schemas.microsoft.com/office/infopath/2007/PartnerControls"/>
    </e748093f1e014bef8cc8539ee7ab1a04>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60DB66F8D3CB44AC78238C22D4B2DD" ma:contentTypeVersion="32" ma:contentTypeDescription="Create a new document." ma:contentTypeScope="" ma:versionID="0c811b7aa9249828ac412cbdb5723f4d">
  <xsd:schema xmlns:xsd="http://www.w3.org/2001/XMLSchema" xmlns:xs="http://www.w3.org/2001/XMLSchema" xmlns:p="http://schemas.microsoft.com/office/2006/metadata/properties" xmlns:ns1="http://schemas.microsoft.com/sharepoint/v3" xmlns:ns2="71653c55-0b5a-41b9-8f5d-c0dbba3f11a4" xmlns:ns4="8b8e09c0-6717-4d26-ab0b-5d1997bdc88d" targetNamespace="http://schemas.microsoft.com/office/2006/metadata/properties" ma:root="true" ma:fieldsID="c1098f1d3ea3320064443502629a2781" ns1:_="" ns2:_="" ns4:_="">
    <xsd:import namespace="http://schemas.microsoft.com/sharepoint/v3"/>
    <xsd:import namespace="71653c55-0b5a-41b9-8f5d-c0dbba3f11a4"/>
    <xsd:import namespace="8b8e09c0-6717-4d26-ab0b-5d1997bdc88d"/>
    <xsd:element name="properties">
      <xsd:complexType>
        <xsd:sequence>
          <xsd:element name="documentManagement">
            <xsd:complexType>
              <xsd:all>
                <xsd:element ref="ns2:Abstract" minOccurs="0"/>
                <xsd:element ref="ns2:Last_x0020_Modified0" minOccurs="0"/>
                <xsd:element ref="ns2:Policy_x0020_Title" minOccurs="0"/>
                <xsd:element ref="ns2:Policy_x0020_Unit_x0020_Number" minOccurs="0"/>
                <xsd:element ref="ns2:Policy_x0020_Team_x0020_Name" minOccurs="0"/>
                <xsd:element ref="ns2:Document_x0020_Version" minOccurs="0"/>
                <xsd:element ref="ns1:PublishingStartDate" minOccurs="0"/>
                <xsd:element ref="ns1:PublishingExpirationDate" minOccurs="0"/>
                <xsd:element ref="ns2:nf19b849dc2e4005be2729d7426cb3cf" minOccurs="0"/>
                <xsd:element ref="ns2:efb8595c57494f36a150d2a8951a9deb" minOccurs="0"/>
                <xsd:element ref="ns2:e748093f1e014bef8cc8539ee7ab1a04" minOccurs="0"/>
                <xsd:element ref="ns2:g1663f81a673471d80dae88d02bb09dd" minOccurs="0"/>
                <xsd:element ref="ns2:i314b1f00ea04c238d5c0e60f2bf69f4" minOccurs="0"/>
                <xsd:element ref="ns2:Policy_x0020_Title_x003a_Title_x0020_ID" minOccurs="0"/>
                <xsd:element ref="ns2:Policy_x0020_Unit_x0020_Number_x003a_Unit_x0020_Number"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4" nillable="true" ma:displayName="Scheduling Start Date" ma:internalName="PublishingStartDate">
      <xsd:simpleType>
        <xsd:restriction base="dms:Unknown"/>
      </xsd:simpleType>
    </xsd:element>
    <xsd:element name="PublishingExpirationDate" ma:index="15"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1653c55-0b5a-41b9-8f5d-c0dbba3f11a4" elementFormDefault="qualified">
    <xsd:import namespace="http://schemas.microsoft.com/office/2006/documentManagement/types"/>
    <xsd:import namespace="http://schemas.microsoft.com/office/infopath/2007/PartnerControls"/>
    <xsd:element name="Abstract" ma:index="2" nillable="true" ma:displayName="Abstract" ma:internalName="Abstract">
      <xsd:simpleType>
        <xsd:restriction base="dms:Note"/>
      </xsd:simpleType>
    </xsd:element>
    <xsd:element name="Last_x0020_Modified0" ma:index="9" nillable="true" ma:displayName="Last Modified" ma:format="DateOnly" ma:internalName="Last_x0020_Modified0">
      <xsd:simpleType>
        <xsd:restriction base="dms:DateTime"/>
      </xsd:simpleType>
    </xsd:element>
    <xsd:element name="Policy_x0020_Title" ma:index="10" nillable="true" ma:displayName="Policy Title" ma:list="{32021bd5-e5d2-46f2-bed5-b47c6ce29557}" ma:internalName="Policy_x0020_Title" ma:showField="Title" ma:web="8b8e09c0-6717-4d26-ab0b-5d1997bdc88d">
      <xsd:simpleType>
        <xsd:restriction base="dms:Lookup"/>
      </xsd:simpleType>
    </xsd:element>
    <xsd:element name="Policy_x0020_Unit_x0020_Number" ma:index="11" nillable="true" ma:displayName="Policy Unit Number" ma:list="{17b41e7b-fa72-4c46-9755-2ac09b42b1aa}" ma:internalName="Policy_x0020_Unit_x0020_Number" ma:showField="Unit_x0020_Name" ma:web="8b8e09c0-6717-4d26-ab0b-5d1997bdc88d">
      <xsd:simpleType>
        <xsd:restriction base="dms:Lookup"/>
      </xsd:simpleType>
    </xsd:element>
    <xsd:element name="Policy_x0020_Team_x0020_Name" ma:index="12" nillable="true" ma:displayName="Policy Team Name" ma:list="{bcaa7769-1cc7-4c4c-95a1-e5799a9091ef}" ma:internalName="Policy_x0020_Team_x0020_Name" ma:showField="Team" ma:web="8b8e09c0-6717-4d26-ab0b-5d1997bdc88d">
      <xsd:simpleType>
        <xsd:restriction base="dms:Lookup"/>
      </xsd:simpleType>
    </xsd:element>
    <xsd:element name="Document_x0020_Version" ma:index="13" nillable="true" ma:displayName="Document Version" ma:default="0" ma:internalName="Document_x0020_Version">
      <xsd:simpleType>
        <xsd:restriction base="dms:Number"/>
      </xsd:simpleType>
    </xsd:element>
    <xsd:element name="nf19b849dc2e4005be2729d7426cb3cf" ma:index="16" nillable="true" ma:taxonomy="true" ma:internalName="nf19b849dc2e4005be2729d7426cb3cf" ma:taxonomyFieldName="Organizational_x0020_Structure" ma:displayName="Organizational Structure" ma:readOnly="false" ma:default="" ma:fieldId="{7f19b849-dc2e-4005-be27-29d7426cb3cf}" ma:taxonomyMulti="true" ma:sspId="84335eac-2d95-4c08-aa26-13c89d493fdd" ma:termSetId="a383bb2c-6e91-44e7-b627-5fc4dcf58058" ma:anchorId="00000000-0000-0000-0000-000000000000" ma:open="false" ma:isKeyword="false">
      <xsd:complexType>
        <xsd:sequence>
          <xsd:element ref="pc:Terms" minOccurs="0" maxOccurs="1"/>
        </xsd:sequence>
      </xsd:complexType>
    </xsd:element>
    <xsd:element name="efb8595c57494f36a150d2a8951a9deb" ma:index="18" nillable="true" ma:taxonomy="true" ma:internalName="efb8595c57494f36a150d2a8951a9deb" ma:taxonomyFieldName="Policy_x0020_Category" ma:displayName="Policy Category" ma:readOnly="false" ma:default="" ma:fieldId="{efb8595c-5749-4f36-a150-d2a8951a9deb}" ma:taxonomyMulti="true" ma:sspId="84335eac-2d95-4c08-aa26-13c89d493fdd" ma:termSetId="28f26bb3-7e6d-43f9-b078-de1715de04ed" ma:anchorId="00000000-0000-0000-0000-000000000000" ma:open="false" ma:isKeyword="false">
      <xsd:complexType>
        <xsd:sequence>
          <xsd:element ref="pc:Terms" minOccurs="0" maxOccurs="1"/>
        </xsd:sequence>
      </xsd:complexType>
    </xsd:element>
    <xsd:element name="e748093f1e014bef8cc8539ee7ab1a04" ma:index="20" nillable="true" ma:taxonomy="true" ma:internalName="e748093f1e014bef8cc8539ee7ab1a04" ma:taxonomyFieldName="Form_x002f_Template" ma:displayName="Form/Template" ma:readOnly="false" ma:default="" ma:fieldId="{e748093f-1e01-4bef-8cc8-539ee7ab1a04}" ma:taxonomyMulti="true" ma:sspId="84335eac-2d95-4c08-aa26-13c89d493fdd" ma:termSetId="da9dc5b6-6961-4119-8d51-63f889cf718e" ma:anchorId="00000000-0000-0000-0000-000000000000" ma:open="false" ma:isKeyword="false">
      <xsd:complexType>
        <xsd:sequence>
          <xsd:element ref="pc:Terms" minOccurs="0" maxOccurs="1"/>
        </xsd:sequence>
      </xsd:complexType>
    </xsd:element>
    <xsd:element name="g1663f81a673471d80dae88d02bb09dd" ma:index="21" nillable="true" ma:taxonomy="true" ma:internalName="g1663f81a673471d80dae88d02bb09dd" ma:taxonomyFieldName="Document_x0020_Subject" ma:displayName="Document Subject" ma:readOnly="false" ma:default="" ma:fieldId="{01663f81-a673-471d-80da-e88d02bb09dd}" ma:taxonomyMulti="true" ma:sspId="84335eac-2d95-4c08-aa26-13c89d493fdd" ma:termSetId="7300fb2d-b50c-42e4-8452-c496db7342d7" ma:anchorId="00000000-0000-0000-0000-000000000000" ma:open="false" ma:isKeyword="false">
      <xsd:complexType>
        <xsd:sequence>
          <xsd:element ref="pc:Terms" minOccurs="0" maxOccurs="1"/>
        </xsd:sequence>
      </xsd:complexType>
    </xsd:element>
    <xsd:element name="i314b1f00ea04c238d5c0e60f2bf69f4" ma:index="22" nillable="true" ma:taxonomy="true" ma:internalName="i314b1f00ea04c238d5c0e60f2bf69f4" ma:taxonomyFieldName="Guideline_x002f_Procedure" ma:displayName="Guideline/Procedure" ma:readOnly="false" ma:default="" ma:fieldId="{2314b1f0-0ea0-4c23-8d5c-0e60f2bf69f4}" ma:taxonomyMulti="true" ma:sspId="84335eac-2d95-4c08-aa26-13c89d493fdd" ma:termSetId="26acff80-6207-400a-9128-4ec291411b86" ma:anchorId="00000000-0000-0000-0000-000000000000" ma:open="false" ma:isKeyword="false">
      <xsd:complexType>
        <xsd:sequence>
          <xsd:element ref="pc:Terms" minOccurs="0" maxOccurs="1"/>
        </xsd:sequence>
      </xsd:complexType>
    </xsd:element>
    <xsd:element name="Policy_x0020_Title_x003a_Title_x0020_ID" ma:index="25" nillable="true" ma:displayName="Policy Title:Title ID" ma:list="{32021bd5-e5d2-46f2-bed5-b47c6ce29557}" ma:internalName="Policy_x0020_Title_x003a_Title_x0020_ID" ma:readOnly="true" ma:showField="Title_x0020_ID" ma:web="8b8e09c0-6717-4d26-ab0b-5d1997bdc88d">
      <xsd:simpleType>
        <xsd:restriction base="dms:Lookup"/>
      </xsd:simpleType>
    </xsd:element>
    <xsd:element name="Policy_x0020_Unit_x0020_Number_x003a_Unit_x0020_Number" ma:index="27" nillable="true" ma:displayName="Policy Unit Number:Unit Number" ma:list="{17b41e7b-fa72-4c46-9755-2ac09b42b1aa}" ma:internalName="Policy_x0020_Unit_x0020_Number_x003a_Unit_x0020_Number" ma:readOnly="true" ma:showField="Unit_x0020_Number" ma:web="8b8e09c0-6717-4d26-ab0b-5d1997bdc88d">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8b8e09c0-6717-4d26-ab0b-5d1997bdc88d" elementFormDefault="qualified">
    <xsd:import namespace="http://schemas.microsoft.com/office/2006/documentManagement/types"/>
    <xsd:import namespace="http://schemas.microsoft.com/office/infopath/2007/PartnerControls"/>
    <xsd:element name="TaxCatchAll" ma:index="29" nillable="true" ma:displayName="Taxonomy Catch All Column" ma:list="{c7df07e0-f6c6-4bd8-b808-c1433c42852f}" ma:internalName="TaxCatchAll" ma:showField="CatchAllData" ma:web="8b8e09c0-6717-4d26-ab0b-5d1997bdc8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3" ma:displayName="Author"/>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84D53B-C6BD-4D1C-A6E3-C05356FAD8E6}">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8b8e09c0-6717-4d26-ab0b-5d1997bdc88d"/>
    <ds:schemaRef ds:uri="71653c55-0b5a-41b9-8f5d-c0dbba3f11a4"/>
    <ds:schemaRef ds:uri="http://schemas.microsoft.com/sharepoint/v3"/>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BB9CEAB2-FEC8-414C-96F7-2B30F032B8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653c55-0b5a-41b9-8f5d-c0dbba3f11a4"/>
    <ds:schemaRef ds:uri="8b8e09c0-6717-4d26-ab0b-5d1997bdc8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4EFDB5-A02A-405B-BB74-D160DE3335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3995</TotalTime>
  <Words>2152</Words>
  <Application>Microsoft Macintosh PowerPoint</Application>
  <PresentationFormat>On-screen Show (16:9)</PresentationFormat>
  <Paragraphs>168</Paragraphs>
  <Slides>16</Slides>
  <Notes>0</Notes>
  <HiddenSlides>0</HiddenSlides>
  <MMClips>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Avenir Heavy</vt:lpstr>
      <vt:lpstr>Calibri</vt:lpstr>
      <vt:lpstr>Courier New</vt:lpstr>
      <vt:lpstr>Verdana</vt:lpstr>
      <vt:lpstr>Wingdings</vt:lpstr>
      <vt:lpstr>Office Theme</vt:lpstr>
      <vt:lpstr>Landscape Finance: Investing in innovation for sustainable landscapes  GLF Investment Case 2019  Youth in Landscapes Finance Workshop: Pre-course learning </vt:lpstr>
      <vt:lpstr>Introduction</vt:lpstr>
      <vt:lpstr>Introduction</vt:lpstr>
      <vt:lpstr>Your landscape case</vt:lpstr>
      <vt:lpstr>Video 1</vt:lpstr>
      <vt:lpstr>Investments in landscapes</vt:lpstr>
      <vt:lpstr>Video 2</vt:lpstr>
      <vt:lpstr>PowerPoint Presentation</vt:lpstr>
      <vt:lpstr>Attracting for-profit investment</vt:lpstr>
      <vt:lpstr>Video 4</vt:lpstr>
      <vt:lpstr>Video 5</vt:lpstr>
      <vt:lpstr>PowerPoint Presentation</vt:lpstr>
      <vt:lpstr>PowerPoint Presentation</vt:lpstr>
      <vt:lpstr>Your landscape case</vt:lpstr>
      <vt:lpstr>About the content of this module</vt:lpstr>
      <vt:lpstr>PowerPoint Presentation</vt:lpstr>
    </vt:vector>
  </TitlesOfParts>
  <Company>CIFOR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Prianto, Eko</dc:creator>
  <cp:lastModifiedBy>Triyadi, Wigid   (CIFOR)</cp:lastModifiedBy>
  <cp:revision>126</cp:revision>
  <cp:lastPrinted>2019-11-22T08:36:52Z</cp:lastPrinted>
  <dcterms:created xsi:type="dcterms:W3CDTF">2016-03-22T09:44:50Z</dcterms:created>
  <dcterms:modified xsi:type="dcterms:W3CDTF">2019-11-25T02:45:51Z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0x010100D160DB66F8D3CB44AC78238C22D4B2DD</vt:lpwstr>
  </property>
  <property fmtid="{D5CDD505-2E9C-101B-9397-08002B2CF9AE}" pid="3" name="Document Subject">
    <vt:lpwstr/>
  </property>
  <property fmtid="{D5CDD505-2E9C-101B-9397-08002B2CF9AE}" pid="4" name="Form/Template">
    <vt:lpwstr/>
  </property>
  <property fmtid="{D5CDD505-2E9C-101B-9397-08002B2CF9AE}" pid="5" name="Guideline/Procedure">
    <vt:lpwstr/>
  </property>
  <property fmtid="{D5CDD505-2E9C-101B-9397-08002B2CF9AE}" pid="6" name="Policy Category">
    <vt:lpwstr/>
  </property>
  <property fmtid="{D5CDD505-2E9C-101B-9397-08002B2CF9AE}" pid="7" name="Organizational Structure">
    <vt:lpwstr/>
  </property>
</Properties>
</file>