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83" r:id="rId2"/>
    <p:sldId id="402" r:id="rId3"/>
    <p:sldId id="405" r:id="rId4"/>
    <p:sldId id="411" r:id="rId5"/>
    <p:sldId id="414" r:id="rId6"/>
    <p:sldId id="422" r:id="rId7"/>
    <p:sldId id="421" r:id="rId8"/>
    <p:sldId id="426" r:id="rId9"/>
    <p:sldId id="427" r:id="rId10"/>
    <p:sldId id="42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3174" autoAdjust="0"/>
  </p:normalViewPr>
  <p:slideViewPr>
    <p:cSldViewPr>
      <p:cViewPr>
        <p:scale>
          <a:sx n="70" d="100"/>
          <a:sy n="70" d="100"/>
        </p:scale>
        <p:origin x="-1188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24F345-1AAC-4E10-94C4-5E40643C6661}" type="datetimeFigureOut">
              <a:rPr lang="en-US" smtClean="0"/>
              <a:pPr/>
              <a:t>8/27/2018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066EC-5406-4F83-841A-3051F2C58D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6940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Traditional knowledge: "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varongy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" or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Ocotea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cymosa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which is very important for house construction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Fallow system is done to restore soil fertility but burning before cultivation contributes to degrade them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Soil fertility begins to recover only after five years of fallow system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Long-term degradation from burning is manifested by the invasion of herbaceous species due to the disappearance of  forest species and the degradation of soil conditions.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EC-5406-4F83-841A-3051F2C58D9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84297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EC-5406-4F83-841A-3051F2C58D91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4297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EC-5406-4F83-841A-3051F2C58D9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09139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EC-5406-4F83-841A-3051F2C58D9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09139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EC-5406-4F83-841A-3051F2C58D9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09139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C41C1-6400-48CD-8CD9-916ECA9AF7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0F1AF-5CCB-4781-9AB0-BC33980ED4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6642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C41C1-6400-48CD-8CD9-916ECA9AF7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0F1AF-5CCB-4781-9AB0-BC33980ED4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1087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C41C1-6400-48CD-8CD9-916ECA9AF7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0F1AF-5CCB-4781-9AB0-BC33980ED4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8171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C41C1-6400-48CD-8CD9-916ECA9AF7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0F1AF-5CCB-4781-9AB0-BC33980ED4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6706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C41C1-6400-48CD-8CD9-916ECA9AF7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0F1AF-5CCB-4781-9AB0-BC33980ED4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917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C41C1-6400-48CD-8CD9-916ECA9AF7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0F1AF-5CCB-4781-9AB0-BC33980ED4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3483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C41C1-6400-48CD-8CD9-916ECA9AF7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0F1AF-5CCB-4781-9AB0-BC33980ED4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083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C41C1-6400-48CD-8CD9-916ECA9AF7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0F1AF-5CCB-4781-9AB0-BC33980ED4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304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C41C1-6400-48CD-8CD9-916ECA9AF7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0F1AF-5CCB-4781-9AB0-BC33980ED4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2770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C41C1-6400-48CD-8CD9-916ECA9AF7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0F1AF-5CCB-4781-9AB0-BC33980ED4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6795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C41C1-6400-48CD-8CD9-916ECA9AF7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0F1AF-5CCB-4781-9AB0-BC33980ED4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9282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C41C1-6400-48CD-8CD9-916ECA9AF7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0F1AF-5CCB-4781-9AB0-BC33980ED4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9245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master panda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1F1E7"/>
              </a:clrFrom>
              <a:clrTo>
                <a:srgbClr val="F1F1E7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373" y="-99392"/>
            <a:ext cx="52705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35496" y="0"/>
            <a:ext cx="0" cy="6858000"/>
          </a:xfrm>
          <a:prstGeom prst="line">
            <a:avLst/>
          </a:pr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70898" y="620688"/>
            <a:ext cx="8773102" cy="120032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3600" b="1" dirty="0"/>
              <a:t>Lessons </a:t>
            </a:r>
            <a:r>
              <a:rPr lang="en-US" sz="3600" b="1" dirty="0" smtClean="0"/>
              <a:t>learnt </a:t>
            </a:r>
            <a:r>
              <a:rPr lang="en-US" sz="3600" b="1" dirty="0"/>
              <a:t>from 13 years of </a:t>
            </a:r>
            <a:r>
              <a:rPr lang="en-US" sz="3600" b="1" dirty="0" smtClean="0"/>
              <a:t>FLR </a:t>
            </a:r>
            <a:r>
              <a:rPr lang="en-US" sz="3600" b="1" dirty="0"/>
              <a:t>practice in </a:t>
            </a:r>
            <a:r>
              <a:rPr lang="en-US" sz="3600" b="1" dirty="0" err="1" smtClean="0"/>
              <a:t>Fandriana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Marolambo</a:t>
            </a:r>
            <a:r>
              <a:rPr lang="en-US" sz="3600" b="1" dirty="0" smtClean="0"/>
              <a:t>, Madagascar</a:t>
            </a:r>
            <a:endParaRPr lang="en-US" sz="36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085" y="1841426"/>
            <a:ext cx="7270727" cy="48442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20072" y="5013176"/>
            <a:ext cx="2997680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Simon </a:t>
            </a:r>
            <a:r>
              <a:rPr lang="en-US" b="1" dirty="0" err="1" smtClean="0">
                <a:solidFill>
                  <a:schemeClr val="bg1"/>
                </a:solidFill>
              </a:rPr>
              <a:t>Rafanomezantsoa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err="1" smtClean="0">
                <a:solidFill>
                  <a:schemeClr val="bg1"/>
                </a:solidFill>
              </a:rPr>
              <a:t>Appolinaire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Razafimahatratra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WWF Madagascar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GLF – Nairobi 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29 August 2018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273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20080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en-US" sz="3000" b="1" u="sng" dirty="0" err="1">
                <a:solidFill>
                  <a:prstClr val="black"/>
                </a:solidFill>
                <a:ea typeface="+mn-ea"/>
                <a:cs typeface="+mn-cs"/>
              </a:rPr>
              <a:t>Fandriana-Marolambo</a:t>
            </a:r>
            <a:r>
              <a:rPr lang="en-US" sz="3000" b="1" u="sng" dirty="0">
                <a:solidFill>
                  <a:prstClr val="black"/>
                </a:solidFill>
                <a:ea typeface="+mn-ea"/>
                <a:cs typeface="+mn-cs"/>
              </a:rPr>
              <a:t> Forest landscape </a:t>
            </a:r>
            <a:endParaRPr lang="en-US" sz="30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1412776"/>
            <a:ext cx="6150705" cy="223224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2400" dirty="0" smtClean="0"/>
              <a:t>150,000 </a:t>
            </a:r>
            <a:r>
              <a:rPr lang="en-US" sz="2400" dirty="0"/>
              <a:t>people living in the landscape</a:t>
            </a:r>
          </a:p>
          <a:p>
            <a:r>
              <a:rPr lang="en-US" sz="2400" dirty="0"/>
              <a:t>2,730 households live directly from the use of forest and natural resources</a:t>
            </a:r>
          </a:p>
          <a:p>
            <a:r>
              <a:rPr lang="en-US" sz="2400" dirty="0"/>
              <a:t>14 </a:t>
            </a:r>
            <a:r>
              <a:rPr lang="en-US" sz="2400" dirty="0" smtClean="0"/>
              <a:t>Communes, </a:t>
            </a:r>
          </a:p>
          <a:p>
            <a:r>
              <a:rPr lang="en-US" sz="2400" dirty="0" smtClean="0"/>
              <a:t>3</a:t>
            </a:r>
            <a:r>
              <a:rPr lang="en-US" sz="2400" dirty="0"/>
              <a:t>% population growing </a:t>
            </a:r>
            <a:r>
              <a:rPr lang="en-US" sz="2400" dirty="0" smtClean="0"/>
              <a:t>rate</a:t>
            </a:r>
            <a:endParaRPr lang="en-US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915816" y="3861048"/>
            <a:ext cx="6150705" cy="28803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Deforestation </a:t>
            </a:r>
            <a:r>
              <a:rPr lang="en-US" sz="2400" dirty="0" smtClean="0"/>
              <a:t>rates (1999 – 2000): </a:t>
            </a:r>
            <a:r>
              <a:rPr lang="it-IT" sz="2400" dirty="0"/>
              <a:t>2.58% </a:t>
            </a:r>
            <a:endParaRPr lang="it-IT" sz="2400" dirty="0" smtClean="0"/>
          </a:p>
          <a:p>
            <a:r>
              <a:rPr lang="en-US" sz="2400" dirty="0" smtClean="0"/>
              <a:t>Forest severely </a:t>
            </a:r>
            <a:r>
              <a:rPr lang="en-US" sz="2400" dirty="0"/>
              <a:t>fragmented</a:t>
            </a:r>
          </a:p>
          <a:p>
            <a:r>
              <a:rPr lang="en-US" sz="2400" dirty="0" smtClean="0"/>
              <a:t>Forested areas cleared and burnt </a:t>
            </a:r>
            <a:r>
              <a:rPr lang="en-US" sz="2400" dirty="0"/>
              <a:t>for rice and </a:t>
            </a:r>
            <a:r>
              <a:rPr lang="en-US" sz="2400" dirty="0" smtClean="0"/>
              <a:t>sugarcane plantation</a:t>
            </a:r>
          </a:p>
          <a:p>
            <a:r>
              <a:rPr lang="en-US" sz="2400" dirty="0" smtClean="0"/>
              <a:t>Migration </a:t>
            </a:r>
            <a:r>
              <a:rPr lang="en-US" sz="2400" dirty="0"/>
              <a:t>into the forest </a:t>
            </a:r>
            <a:r>
              <a:rPr lang="en-US" sz="2400" dirty="0" smtClean="0"/>
              <a:t>to cultivate sugarcane</a:t>
            </a:r>
            <a:endParaRPr lang="en-US" sz="2400" dirty="0"/>
          </a:p>
          <a:p>
            <a:r>
              <a:rPr lang="en-US" sz="2400" dirty="0" smtClean="0"/>
              <a:t>Clearing </a:t>
            </a:r>
            <a:r>
              <a:rPr lang="en-US" sz="2400" dirty="0"/>
              <a:t>forest </a:t>
            </a:r>
            <a:r>
              <a:rPr lang="en-US" sz="2400" dirty="0" smtClean="0"/>
              <a:t>means </a:t>
            </a:r>
            <a:r>
              <a:rPr lang="en-US" sz="2400" dirty="0"/>
              <a:t>of </a:t>
            </a:r>
            <a:r>
              <a:rPr lang="en-US" sz="2400" dirty="0" smtClean="0"/>
              <a:t>“land acquisition”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915816" y="735087"/>
            <a:ext cx="6150705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203,080 ha forest landscape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67621"/>
            <a:ext cx="2490826" cy="5557723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5496" y="0"/>
            <a:ext cx="0" cy="6858000"/>
          </a:xfrm>
          <a:prstGeom prst="line">
            <a:avLst/>
          </a:pr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9864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323528" y="404664"/>
            <a:ext cx="8640960" cy="22322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u="sng" dirty="0" smtClean="0"/>
              <a:t>Results</a:t>
            </a:r>
            <a:endParaRPr lang="en-US" sz="3000" b="1" u="sng" dirty="0"/>
          </a:p>
          <a:p>
            <a:r>
              <a:rPr lang="en-US" sz="2800" dirty="0" smtClean="0"/>
              <a:t>Active and </a:t>
            </a:r>
            <a:r>
              <a:rPr lang="en-US" sz="2800" dirty="0"/>
              <a:t>passive </a:t>
            </a:r>
            <a:r>
              <a:rPr lang="en-US" sz="2800" dirty="0" smtClean="0"/>
              <a:t>restoration:  6,786 </a:t>
            </a:r>
            <a:r>
              <a:rPr lang="en-US" sz="2800" dirty="0"/>
              <a:t>ha </a:t>
            </a:r>
          </a:p>
          <a:p>
            <a:r>
              <a:rPr lang="en-US" sz="2800" dirty="0"/>
              <a:t>Community forest </a:t>
            </a:r>
            <a:r>
              <a:rPr lang="en-US" sz="2800" dirty="0" smtClean="0"/>
              <a:t>management : 51,743 </a:t>
            </a:r>
            <a:r>
              <a:rPr lang="en-US" sz="2800" dirty="0"/>
              <a:t>ha </a:t>
            </a:r>
            <a:endParaRPr lang="en-US" sz="2800" dirty="0" smtClean="0"/>
          </a:p>
          <a:p>
            <a:r>
              <a:rPr lang="en-US" sz="2800" dirty="0" smtClean="0"/>
              <a:t>Protected </a:t>
            </a:r>
            <a:r>
              <a:rPr lang="en-US" sz="2800" dirty="0"/>
              <a:t>area </a:t>
            </a:r>
            <a:r>
              <a:rPr lang="en-US" sz="2800" dirty="0" smtClean="0"/>
              <a:t>: </a:t>
            </a:r>
            <a:r>
              <a:rPr lang="en-US" sz="2800" dirty="0"/>
              <a:t>95,063 </a:t>
            </a:r>
            <a:r>
              <a:rPr lang="en-US" sz="2800" dirty="0" smtClean="0"/>
              <a:t>ha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3" y="3429000"/>
            <a:ext cx="4564685" cy="34235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172" y="3429922"/>
            <a:ext cx="2286000" cy="3429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72" y="3426257"/>
            <a:ext cx="2286000" cy="34290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5496" y="0"/>
            <a:ext cx="0" cy="6858000"/>
          </a:xfrm>
          <a:prstGeom prst="line">
            <a:avLst/>
          </a:pr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2549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6672"/>
          </a:xfrm>
        </p:spPr>
        <p:txBody>
          <a:bodyPr>
            <a:noAutofit/>
          </a:bodyPr>
          <a:lstStyle/>
          <a:p>
            <a:r>
              <a:rPr lang="en-US" sz="3000" b="1" i="1" dirty="0">
                <a:solidFill>
                  <a:prstClr val="black"/>
                </a:solidFill>
              </a:rPr>
              <a:t>Lessons </a:t>
            </a:r>
            <a:r>
              <a:rPr lang="en-US" sz="3000" b="1" i="1" dirty="0" smtClean="0">
                <a:solidFill>
                  <a:prstClr val="black"/>
                </a:solidFill>
              </a:rPr>
              <a:t>learnt: Governance</a:t>
            </a:r>
            <a:r>
              <a:rPr lang="en-US" sz="3000" b="1" i="1" dirty="0">
                <a:solidFill>
                  <a:prstClr val="black"/>
                </a:solidFill>
              </a:rPr>
              <a:t>, Partner and </a:t>
            </a:r>
            <a:r>
              <a:rPr lang="en-US" sz="3000" b="1" i="1" dirty="0" smtClean="0">
                <a:solidFill>
                  <a:prstClr val="black"/>
                </a:solidFill>
              </a:rPr>
              <a:t>Main </a:t>
            </a:r>
            <a:r>
              <a:rPr lang="en-US" sz="3000" b="1" i="1" dirty="0">
                <a:solidFill>
                  <a:prstClr val="black"/>
                </a:solidFill>
              </a:rPr>
              <a:t>actors</a:t>
            </a:r>
            <a:endParaRPr lang="en-US" sz="30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48680"/>
            <a:ext cx="5348809" cy="374441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200" b="1" u="sng" dirty="0" smtClean="0"/>
              <a:t>Local governance structure needs to be strengthened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From top-down, i.e. the forest </a:t>
            </a:r>
            <a:r>
              <a:rPr lang="en-US" sz="2000" dirty="0"/>
              <a:t>service at the center, </a:t>
            </a:r>
            <a:r>
              <a:rPr lang="en-US" sz="2000" dirty="0" smtClean="0"/>
              <a:t>the process needs to be more</a:t>
            </a:r>
            <a:r>
              <a:rPr lang="en-US" sz="2000" b="1" dirty="0" smtClean="0"/>
              <a:t> </a:t>
            </a:r>
            <a:r>
              <a:rPr lang="en-US" sz="2000" b="1" dirty="0"/>
              <a:t>bottom-up </a:t>
            </a:r>
            <a:r>
              <a:rPr lang="en-US" sz="2000" dirty="0"/>
              <a:t>with the community </a:t>
            </a:r>
            <a:r>
              <a:rPr lang="en-US" sz="2000" dirty="0" smtClean="0"/>
              <a:t>at </a:t>
            </a:r>
            <a:r>
              <a:rPr lang="en-US" sz="2000" dirty="0"/>
              <a:t>the center of the negotiation and </a:t>
            </a:r>
            <a:r>
              <a:rPr lang="en-US" sz="2000" dirty="0" smtClean="0"/>
              <a:t>decision-making.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At </a:t>
            </a:r>
            <a:r>
              <a:rPr lang="en-US" sz="2000" dirty="0"/>
              <a:t>the level of each village, each initiative /proposal was discussed with the community </a:t>
            </a:r>
            <a:r>
              <a:rPr lang="en-US" sz="2000" dirty="0" smtClean="0"/>
              <a:t>who integrated its </a:t>
            </a:r>
            <a:r>
              <a:rPr lang="en-US" sz="2000" dirty="0"/>
              <a:t>interest, criticized and validated </a:t>
            </a:r>
            <a:r>
              <a:rPr lang="en-US" sz="2000" dirty="0" smtClean="0"/>
              <a:t>it</a:t>
            </a:r>
          </a:p>
          <a:p>
            <a:pPr lvl="1"/>
            <a:endParaRPr lang="fr-FR" sz="2000" dirty="0" smtClean="0"/>
          </a:p>
          <a:p>
            <a:pPr lvl="1"/>
            <a:endParaRPr lang="fr-FR" sz="2000" dirty="0" smtClean="0"/>
          </a:p>
          <a:p>
            <a:pPr lvl="1"/>
            <a:endParaRPr lang="fr-FR" sz="2000" dirty="0" smtClean="0"/>
          </a:p>
          <a:p>
            <a:pPr lvl="1"/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330" y="1124744"/>
            <a:ext cx="3715715" cy="26714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35496" y="0"/>
            <a:ext cx="0" cy="6858000"/>
          </a:xfrm>
          <a:prstGeom prst="line">
            <a:avLst/>
          </a:pr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0" y="5672603"/>
            <a:ext cx="9077777" cy="2370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fr-FR" dirty="0" smtClean="0"/>
          </a:p>
          <a:p>
            <a:pPr lvl="1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4365104"/>
            <a:ext cx="88204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b="1" u="sng" dirty="0" smtClean="0"/>
              <a:t> Establish multi-level partnerships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US" sz="2000" dirty="0" smtClean="0"/>
              <a:t> Initiation of the program : WWF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US" sz="2000" dirty="0" smtClean="0"/>
              <a:t> National working group, landscape working group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US" sz="2000" dirty="0" smtClean="0"/>
              <a:t> Local Government, Forest administration, Mayors,  communities, private sector, other organizations such as Madagascar National Parks, Durrell Wildlife Conservation Trust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1478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3" y="4365104"/>
            <a:ext cx="2664297" cy="24572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60" y="0"/>
            <a:ext cx="8722643" cy="980728"/>
          </a:xfrm>
        </p:spPr>
        <p:txBody>
          <a:bodyPr>
            <a:noAutofit/>
          </a:bodyPr>
          <a:lstStyle/>
          <a:p>
            <a:r>
              <a:rPr lang="en-US" sz="3000" b="1" i="1" dirty="0" smtClean="0">
                <a:solidFill>
                  <a:prstClr val="black"/>
                </a:solidFill>
              </a:rPr>
              <a:t>Lessons learnt : Social </a:t>
            </a:r>
            <a:r>
              <a:rPr lang="en-US" sz="3000" b="1" i="1" dirty="0">
                <a:solidFill>
                  <a:prstClr val="black"/>
                </a:solidFill>
              </a:rPr>
              <a:t>dimension, </a:t>
            </a:r>
            <a:r>
              <a:rPr lang="en-US" sz="3000" b="1" i="1" dirty="0" smtClean="0">
                <a:solidFill>
                  <a:prstClr val="black"/>
                </a:solidFill>
              </a:rPr>
              <a:t>understanding</a:t>
            </a:r>
            <a:r>
              <a:rPr lang="en-US" sz="3000" b="1" i="1" dirty="0">
                <a:solidFill>
                  <a:prstClr val="black"/>
                </a:solidFill>
              </a:rPr>
              <a:t> </a:t>
            </a:r>
            <a:r>
              <a:rPr lang="en-US" sz="3000" b="1" i="1" dirty="0" smtClean="0">
                <a:solidFill>
                  <a:prstClr val="black"/>
                </a:solidFill>
              </a:rPr>
              <a:t>of the </a:t>
            </a:r>
            <a:r>
              <a:rPr lang="en-US" sz="3000" b="1" i="1" dirty="0">
                <a:solidFill>
                  <a:prstClr val="black"/>
                </a:solidFill>
              </a:rPr>
              <a:t>ecological and socio-economic </a:t>
            </a:r>
            <a:r>
              <a:rPr lang="en-US" sz="3000" b="1" i="1" dirty="0" smtClean="0">
                <a:solidFill>
                  <a:prstClr val="black"/>
                </a:solidFill>
              </a:rPr>
              <a:t>contexts </a:t>
            </a:r>
            <a:endParaRPr lang="en-US" sz="3000" b="1" i="1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7459" y="1124744"/>
            <a:ext cx="6118717" cy="5733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u="sng" dirty="0"/>
              <a:t>Success requires a strong social dimension 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Recognition </a:t>
            </a:r>
            <a:r>
              <a:rPr lang="en-US" sz="2000" dirty="0"/>
              <a:t>by the </a:t>
            </a:r>
            <a:r>
              <a:rPr lang="en-US" sz="2000" dirty="0" smtClean="0"/>
              <a:t>administration of </a:t>
            </a:r>
            <a:r>
              <a:rPr lang="en-US" sz="2000" dirty="0"/>
              <a:t>“tenure rights and social conventions informally constructed and based on lineages” </a:t>
            </a:r>
            <a:r>
              <a:rPr lang="en-US" sz="2000" dirty="0" smtClean="0"/>
              <a:t>and </a:t>
            </a:r>
            <a:r>
              <a:rPr lang="en-US" sz="2000" dirty="0"/>
              <a:t>“traditional land tenure”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Recognition </a:t>
            </a:r>
            <a:r>
              <a:rPr lang="en-US" sz="2000" dirty="0"/>
              <a:t>of the traditional social structure and local leadership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Support </a:t>
            </a:r>
            <a:r>
              <a:rPr lang="en-US" sz="2000" dirty="0"/>
              <a:t>/</a:t>
            </a:r>
            <a:r>
              <a:rPr lang="en-US" sz="2000" dirty="0" smtClean="0"/>
              <a:t>build local structures/associations</a:t>
            </a:r>
          </a:p>
          <a:p>
            <a:r>
              <a:rPr lang="en-US" sz="2200" b="1" u="sng" dirty="0" smtClean="0"/>
              <a:t>Ground implementation needs  scientific and traditional knowledge </a:t>
            </a:r>
          </a:p>
          <a:p>
            <a:pPr lvl="1">
              <a:spcBef>
                <a:spcPts val="0"/>
              </a:spcBef>
            </a:pPr>
            <a:r>
              <a:rPr lang="en-US" sz="2000" b="1" dirty="0" smtClean="0"/>
              <a:t>Several scientific studies and surveys </a:t>
            </a:r>
            <a:r>
              <a:rPr lang="en-US" sz="2000" dirty="0" smtClean="0"/>
              <a:t>(</a:t>
            </a:r>
            <a:r>
              <a:rPr lang="en-US" sz="2000" b="1" dirty="0" smtClean="0"/>
              <a:t>socio-economic and ecological</a:t>
            </a:r>
            <a:r>
              <a:rPr lang="en-US" sz="2000" dirty="0" smtClean="0"/>
              <a:t>)  conducted / Important to better design and implement FLR interventions that are suited to local conditions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From </a:t>
            </a:r>
            <a:r>
              <a:rPr lang="en-US" sz="2000" b="1" dirty="0" smtClean="0"/>
              <a:t>very simple elements </a:t>
            </a:r>
            <a:r>
              <a:rPr lang="en-US" sz="2000" dirty="0" smtClean="0"/>
              <a:t>(e.g. native tree species propagation techniques) </a:t>
            </a:r>
            <a:r>
              <a:rPr lang="en-US" sz="2000" b="1" dirty="0" smtClean="0"/>
              <a:t>to more complex issues </a:t>
            </a:r>
            <a:r>
              <a:rPr lang="en-US" sz="2000" dirty="0" smtClean="0"/>
              <a:t>(e.g. drivers of governance failures in the landscape</a:t>
            </a:r>
            <a:endParaRPr lang="fr-FR" sz="2000" dirty="0" smtClean="0"/>
          </a:p>
          <a:p>
            <a:pPr lvl="1"/>
            <a:endParaRPr lang="en-US" sz="2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5496" y="0"/>
            <a:ext cx="0" cy="6858000"/>
          </a:xfrm>
          <a:prstGeom prst="line">
            <a:avLst/>
          </a:pr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950" y="908720"/>
            <a:ext cx="2789530" cy="33695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6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086" y="534797"/>
            <a:ext cx="8919914" cy="25282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u="sng" dirty="0" smtClean="0"/>
              <a:t>Agreeing </a:t>
            </a:r>
            <a:r>
              <a:rPr lang="en-US" sz="2200" b="1" u="sng" dirty="0"/>
              <a:t>on a joint vision and </a:t>
            </a:r>
            <a:r>
              <a:rPr lang="en-US" sz="2200" b="1" u="sng" dirty="0" smtClean="0"/>
              <a:t>zoning</a:t>
            </a:r>
            <a:endParaRPr lang="en-US" sz="2200" b="1" u="sng" dirty="0"/>
          </a:p>
          <a:p>
            <a:r>
              <a:rPr lang="en-US" sz="2200" b="1" dirty="0"/>
              <a:t>Compromise through </a:t>
            </a:r>
            <a:r>
              <a:rPr lang="en-US" sz="2200" dirty="0"/>
              <a:t>understanding the vision/priorities of each </a:t>
            </a:r>
            <a:r>
              <a:rPr lang="en-US" sz="2200" dirty="0" smtClean="0"/>
              <a:t>actor</a:t>
            </a:r>
          </a:p>
          <a:p>
            <a:endParaRPr lang="en-US" sz="2200" dirty="0"/>
          </a:p>
          <a:p>
            <a:r>
              <a:rPr lang="en-US" sz="2200" b="1" dirty="0" smtClean="0"/>
              <a:t>Zoning</a:t>
            </a:r>
            <a:r>
              <a:rPr lang="en-US" sz="2200" dirty="0" smtClean="0"/>
              <a:t>:  helps designing some </a:t>
            </a:r>
            <a:r>
              <a:rPr lang="en-US" sz="2200" dirty="0"/>
              <a:t>restoration activities </a:t>
            </a:r>
            <a:r>
              <a:rPr lang="en-US" sz="2200" dirty="0" smtClean="0"/>
              <a:t>such </a:t>
            </a:r>
            <a:r>
              <a:rPr lang="en-US" sz="2200" dirty="0"/>
              <a:t>as nursery development (II, III, IV, VI), </a:t>
            </a:r>
            <a:r>
              <a:rPr lang="en-US" sz="2200" dirty="0" smtClean="0"/>
              <a:t>adapting </a:t>
            </a:r>
            <a:r>
              <a:rPr lang="en-US" sz="2200" dirty="0"/>
              <a:t>agriculture practices, identifying alternative income-generating options for local farmers (I, II, IV, VI)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96" y="3063095"/>
            <a:ext cx="5349240" cy="3769157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273" y="3001572"/>
            <a:ext cx="2724912" cy="384779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5496" y="0"/>
            <a:ext cx="0" cy="6858000"/>
          </a:xfrm>
          <a:prstGeom prst="line">
            <a:avLst/>
          </a:pr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0" y="0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i="1" dirty="0">
                <a:solidFill>
                  <a:prstClr val="black"/>
                </a:solidFill>
                <a:ea typeface="+mj-ea"/>
                <a:cs typeface="+mj-cs"/>
              </a:rPr>
              <a:t>Lessons </a:t>
            </a:r>
            <a:r>
              <a:rPr lang="en-US" sz="3000" b="1" i="1" dirty="0" smtClean="0">
                <a:solidFill>
                  <a:prstClr val="black"/>
                </a:solidFill>
                <a:ea typeface="+mj-ea"/>
                <a:cs typeface="+mj-cs"/>
              </a:rPr>
              <a:t>learnt </a:t>
            </a:r>
            <a:r>
              <a:rPr lang="en-US" sz="3000" b="1" i="1" dirty="0">
                <a:solidFill>
                  <a:prstClr val="black"/>
                </a:solidFill>
                <a:ea typeface="+mj-ea"/>
                <a:cs typeface="+mj-cs"/>
              </a:rPr>
              <a:t>: </a:t>
            </a:r>
            <a:r>
              <a:rPr lang="en-US" sz="3000" b="1" i="1" dirty="0" smtClean="0">
                <a:solidFill>
                  <a:prstClr val="black"/>
                </a:solidFill>
                <a:ea typeface="+mj-ea"/>
                <a:cs typeface="+mj-cs"/>
              </a:rPr>
              <a:t>Process</a:t>
            </a:r>
            <a:endParaRPr lang="en-US" sz="3000" b="1" dirty="0"/>
          </a:p>
        </p:txBody>
      </p:sp>
    </p:spTree>
    <p:extLst>
      <p:ext uri="{BB962C8B-B14F-4D97-AF65-F5344CB8AC3E}">
        <p14:creationId xmlns="" xmlns:p14="http://schemas.microsoft.com/office/powerpoint/2010/main" val="1874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7" y="0"/>
            <a:ext cx="9136523" cy="836712"/>
          </a:xfrm>
        </p:spPr>
        <p:txBody>
          <a:bodyPr>
            <a:normAutofit/>
          </a:bodyPr>
          <a:lstStyle/>
          <a:p>
            <a:r>
              <a:rPr lang="en-US" sz="3000" b="1" i="1" dirty="0">
                <a:solidFill>
                  <a:prstClr val="black"/>
                </a:solidFill>
              </a:rPr>
              <a:t>Lessons </a:t>
            </a:r>
            <a:r>
              <a:rPr lang="en-US" sz="3000" b="1" i="1" dirty="0" smtClean="0">
                <a:solidFill>
                  <a:prstClr val="black"/>
                </a:solidFill>
              </a:rPr>
              <a:t>learnt : FLR </a:t>
            </a:r>
            <a:r>
              <a:rPr lang="en-US" sz="3000" b="1" i="1" dirty="0">
                <a:solidFill>
                  <a:prstClr val="black"/>
                </a:solidFill>
              </a:rPr>
              <a:t>Implementation</a:t>
            </a:r>
            <a:endParaRPr lang="en-US" sz="3000" b="1" i="1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0" y="836712"/>
            <a:ext cx="5238578" cy="6021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u="sng" dirty="0">
                <a:solidFill>
                  <a:prstClr val="black"/>
                </a:solidFill>
              </a:rPr>
              <a:t>Scale really matters</a:t>
            </a:r>
          </a:p>
          <a:p>
            <a:pPr lvl="1">
              <a:spcBef>
                <a:spcPts val="0"/>
              </a:spcBef>
            </a:pPr>
            <a:r>
              <a:rPr lang="en-US" sz="2000" dirty="0" smtClean="0">
                <a:solidFill>
                  <a:prstClr val="black"/>
                </a:solidFill>
              </a:rPr>
              <a:t>Many </a:t>
            </a:r>
            <a:r>
              <a:rPr lang="en-US" sz="2000" dirty="0">
                <a:solidFill>
                  <a:prstClr val="black"/>
                </a:solidFill>
              </a:rPr>
              <a:t>interventions may need </a:t>
            </a:r>
            <a:r>
              <a:rPr lang="en-US" sz="2000" dirty="0" smtClean="0">
                <a:solidFill>
                  <a:prstClr val="black"/>
                </a:solidFill>
              </a:rPr>
              <a:t>to be </a:t>
            </a:r>
            <a:r>
              <a:rPr lang="en-US" sz="2000" dirty="0">
                <a:solidFill>
                  <a:prstClr val="black"/>
                </a:solidFill>
              </a:rPr>
              <a:t>local but they should integrate within a landscape-scale </a:t>
            </a:r>
            <a:r>
              <a:rPr lang="en-US" sz="2000" dirty="0" smtClean="0">
                <a:solidFill>
                  <a:prstClr val="black"/>
                </a:solidFill>
              </a:rPr>
              <a:t>plan</a:t>
            </a:r>
          </a:p>
          <a:p>
            <a:pPr lvl="1">
              <a:spcBef>
                <a:spcPts val="0"/>
              </a:spcBef>
            </a:pPr>
            <a:r>
              <a:rPr lang="en-US" sz="2000" dirty="0" smtClean="0">
                <a:solidFill>
                  <a:prstClr val="black"/>
                </a:solidFill>
              </a:rPr>
              <a:t>These local </a:t>
            </a:r>
            <a:r>
              <a:rPr lang="en-US" sz="2000" dirty="0">
                <a:solidFill>
                  <a:prstClr val="black"/>
                </a:solidFill>
              </a:rPr>
              <a:t>efforts aggregate to a larger “restored </a:t>
            </a:r>
            <a:r>
              <a:rPr lang="en-US" sz="2000" dirty="0" smtClean="0">
                <a:solidFill>
                  <a:prstClr val="black"/>
                </a:solidFill>
              </a:rPr>
              <a:t>landscape”</a:t>
            </a:r>
            <a:endParaRPr lang="en-US" sz="2000" b="1" dirty="0" smtClean="0">
              <a:solidFill>
                <a:prstClr val="black"/>
              </a:solidFill>
            </a:endParaRPr>
          </a:p>
          <a:p>
            <a:r>
              <a:rPr lang="en-US" sz="2200" b="1" u="sng" dirty="0" smtClean="0">
                <a:solidFill>
                  <a:prstClr val="black"/>
                </a:solidFill>
              </a:rPr>
              <a:t>Commit to the long term, maintain flexibility and design a sustainable process</a:t>
            </a:r>
          </a:p>
          <a:p>
            <a:pPr lvl="1">
              <a:spcBef>
                <a:spcPts val="0"/>
              </a:spcBef>
            </a:pPr>
            <a:r>
              <a:rPr lang="en-US" sz="2000" dirty="0" smtClean="0">
                <a:solidFill>
                  <a:prstClr val="black"/>
                </a:solidFill>
              </a:rPr>
              <a:t>The landscape </a:t>
            </a:r>
            <a:r>
              <a:rPr lang="en-US" sz="2000" b="1" dirty="0" smtClean="0">
                <a:solidFill>
                  <a:prstClr val="black"/>
                </a:solidFill>
              </a:rPr>
              <a:t>cannot be considered to be “restored” even after 13 years</a:t>
            </a:r>
            <a:r>
              <a:rPr lang="en-US" sz="2000" dirty="0" smtClean="0">
                <a:solidFill>
                  <a:prstClr val="black"/>
                </a:solidFill>
              </a:rPr>
              <a:t>, many ingredients are in place for the longer term success</a:t>
            </a:r>
          </a:p>
          <a:p>
            <a:pPr lvl="1">
              <a:spcBef>
                <a:spcPts val="0"/>
              </a:spcBef>
            </a:pPr>
            <a:r>
              <a:rPr lang="en-US" sz="2000" dirty="0" smtClean="0">
                <a:solidFill>
                  <a:prstClr val="black"/>
                </a:solidFill>
              </a:rPr>
              <a:t>Restoration work is </a:t>
            </a:r>
            <a:r>
              <a:rPr lang="en-US" sz="2000" b="1" dirty="0" smtClean="0">
                <a:solidFill>
                  <a:prstClr val="black"/>
                </a:solidFill>
              </a:rPr>
              <a:t>iterative, building on different </a:t>
            </a:r>
            <a:r>
              <a:rPr lang="en-US" sz="2000" dirty="0" smtClean="0">
                <a:solidFill>
                  <a:prstClr val="black"/>
                </a:solidFill>
              </a:rPr>
              <a:t>phases. Each phase has to be </a:t>
            </a:r>
            <a:r>
              <a:rPr lang="en-US" sz="2000" b="1" dirty="0" smtClean="0">
                <a:solidFill>
                  <a:prstClr val="black"/>
                </a:solidFill>
              </a:rPr>
              <a:t>adjusted depending on the reality </a:t>
            </a:r>
            <a:r>
              <a:rPr lang="en-US" sz="2000" dirty="0" smtClean="0">
                <a:solidFill>
                  <a:prstClr val="black"/>
                </a:solidFill>
              </a:rPr>
              <a:t>on the ground and the contexts</a:t>
            </a:r>
          </a:p>
          <a:p>
            <a:pPr lvl="1">
              <a:spcBef>
                <a:spcPts val="0"/>
              </a:spcBef>
            </a:pPr>
            <a:r>
              <a:rPr lang="en-US" sz="2000" dirty="0" smtClean="0">
                <a:solidFill>
                  <a:prstClr val="black"/>
                </a:solidFill>
              </a:rPr>
              <a:t>Support  </a:t>
            </a:r>
            <a:r>
              <a:rPr lang="en-US" sz="2000" b="1" dirty="0" smtClean="0">
                <a:solidFill>
                  <a:prstClr val="black"/>
                </a:solidFill>
              </a:rPr>
              <a:t>local organizations networks </a:t>
            </a:r>
            <a:r>
              <a:rPr lang="en-US" sz="2000" dirty="0" smtClean="0">
                <a:solidFill>
                  <a:prstClr val="black"/>
                </a:solidFill>
              </a:rPr>
              <a:t>that will continue beyond the project</a:t>
            </a:r>
          </a:p>
          <a:p>
            <a:pPr lvl="1"/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683363"/>
            <a:ext cx="3893266" cy="2596688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5496" y="0"/>
            <a:ext cx="0" cy="6858000"/>
          </a:xfrm>
          <a:prstGeom prst="line">
            <a:avLst/>
          </a:pr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374" y="3861047"/>
            <a:ext cx="3844844" cy="28934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6909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28358" cy="836712"/>
          </a:xfrm>
        </p:spPr>
        <p:txBody>
          <a:bodyPr>
            <a:noAutofit/>
          </a:bodyPr>
          <a:lstStyle/>
          <a:p>
            <a:r>
              <a:rPr lang="en-US" sz="3000" b="1" i="1" dirty="0">
                <a:solidFill>
                  <a:prstClr val="black"/>
                </a:solidFill>
              </a:rPr>
              <a:t>Lessons </a:t>
            </a:r>
            <a:r>
              <a:rPr lang="en-US" sz="3000" b="1" i="1" dirty="0" smtClean="0">
                <a:solidFill>
                  <a:prstClr val="black"/>
                </a:solidFill>
              </a:rPr>
              <a:t>learnt </a:t>
            </a:r>
            <a:r>
              <a:rPr lang="en-US" sz="3000" b="1" i="1" dirty="0">
                <a:solidFill>
                  <a:prstClr val="black"/>
                </a:solidFill>
              </a:rPr>
              <a:t>: </a:t>
            </a:r>
            <a:r>
              <a:rPr lang="en-US" sz="3000" b="1" i="1" dirty="0" smtClean="0">
                <a:solidFill>
                  <a:prstClr val="black"/>
                </a:solidFill>
              </a:rPr>
              <a:t>Monitoring, Protection, Capacity building</a:t>
            </a:r>
            <a:endParaRPr lang="en-US" sz="3000" b="1" i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5496" y="0"/>
            <a:ext cx="0" cy="6858000"/>
          </a:xfrm>
          <a:prstGeom prst="line">
            <a:avLst/>
          </a:pr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-7833" y="3968154"/>
            <a:ext cx="5053186" cy="2629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None/>
            </a:pPr>
            <a:endParaRPr lang="fr-FR" dirty="0" smtClean="0">
              <a:solidFill>
                <a:prstClr val="black"/>
              </a:solidFill>
            </a:endParaRPr>
          </a:p>
          <a:p>
            <a:pPr lvl="1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-36512" y="722850"/>
            <a:ext cx="5053186" cy="6135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u="sng" dirty="0">
                <a:solidFill>
                  <a:prstClr val="black"/>
                </a:solidFill>
              </a:rPr>
              <a:t>Monitoring is </a:t>
            </a:r>
            <a:r>
              <a:rPr lang="en-US" sz="2200" b="1" u="sng" dirty="0" smtClean="0">
                <a:solidFill>
                  <a:prstClr val="black"/>
                </a:solidFill>
              </a:rPr>
              <a:t>critical</a:t>
            </a:r>
            <a:endParaRPr lang="en-US" sz="2200" b="1" u="sng" dirty="0">
              <a:solidFill>
                <a:prstClr val="black"/>
              </a:solidFill>
            </a:endParaRPr>
          </a:p>
          <a:p>
            <a:pPr lvl="1">
              <a:spcBef>
                <a:spcPts val="0"/>
              </a:spcBef>
            </a:pPr>
            <a:r>
              <a:rPr lang="en-US" sz="2000" dirty="0" smtClean="0">
                <a:solidFill>
                  <a:prstClr val="black"/>
                </a:solidFill>
              </a:rPr>
              <a:t>Monitoring </a:t>
            </a:r>
            <a:r>
              <a:rPr lang="en-US" sz="2000" dirty="0">
                <a:solidFill>
                  <a:prstClr val="black"/>
                </a:solidFill>
              </a:rPr>
              <a:t>needs to be </a:t>
            </a:r>
            <a:r>
              <a:rPr lang="en-US" sz="2000" b="1" dirty="0">
                <a:solidFill>
                  <a:prstClr val="black"/>
                </a:solidFill>
              </a:rPr>
              <a:t>integrated since the project initiation phase</a:t>
            </a:r>
            <a:r>
              <a:rPr lang="en-US" sz="2000" dirty="0">
                <a:solidFill>
                  <a:prstClr val="black"/>
                </a:solidFill>
              </a:rPr>
              <a:t>, must be secured in the long term </a:t>
            </a:r>
            <a:endParaRPr lang="en-US" sz="2000" dirty="0" smtClean="0">
              <a:solidFill>
                <a:prstClr val="black"/>
              </a:solidFill>
            </a:endParaRPr>
          </a:p>
          <a:p>
            <a:pPr lvl="1">
              <a:spcBef>
                <a:spcPts val="0"/>
              </a:spcBef>
            </a:pPr>
            <a:r>
              <a:rPr lang="en-US" sz="2000" dirty="0" smtClean="0">
                <a:solidFill>
                  <a:prstClr val="black"/>
                </a:solidFill>
              </a:rPr>
              <a:t>Monitoring might be </a:t>
            </a:r>
            <a:r>
              <a:rPr lang="en-US" sz="2000" b="1" dirty="0">
                <a:solidFill>
                  <a:prstClr val="black"/>
                </a:solidFill>
              </a:rPr>
              <a:t>limited to punctual site-based actions</a:t>
            </a:r>
            <a:r>
              <a:rPr lang="en-US" sz="2000" dirty="0">
                <a:solidFill>
                  <a:prstClr val="black"/>
                </a:solidFill>
              </a:rPr>
              <a:t>, rather </a:t>
            </a:r>
            <a:r>
              <a:rPr lang="en-US" sz="2000" dirty="0" smtClean="0">
                <a:solidFill>
                  <a:prstClr val="black"/>
                </a:solidFill>
              </a:rPr>
              <a:t>than measuring </a:t>
            </a:r>
            <a:r>
              <a:rPr lang="en-US" sz="2000" dirty="0">
                <a:solidFill>
                  <a:prstClr val="black"/>
                </a:solidFill>
              </a:rPr>
              <a:t>landscape-scale impact. </a:t>
            </a:r>
            <a:endParaRPr lang="en-US" sz="2000" b="1" dirty="0" smtClean="0">
              <a:solidFill>
                <a:prstClr val="black"/>
              </a:solidFill>
            </a:endParaRPr>
          </a:p>
          <a:p>
            <a:r>
              <a:rPr lang="en-US" sz="2200" b="1" u="sng" dirty="0" smtClean="0">
                <a:solidFill>
                  <a:prstClr val="black"/>
                </a:solidFill>
              </a:rPr>
              <a:t>Restoration enhances protection</a:t>
            </a:r>
          </a:p>
          <a:p>
            <a:pPr lvl="1">
              <a:spcBef>
                <a:spcPts val="0"/>
              </a:spcBef>
            </a:pPr>
            <a:r>
              <a:rPr lang="en-US" sz="2000" dirty="0" smtClean="0">
                <a:solidFill>
                  <a:prstClr val="black"/>
                </a:solidFill>
              </a:rPr>
              <a:t>Restoration can </a:t>
            </a:r>
            <a:r>
              <a:rPr lang="en-US" sz="2000" b="1" dirty="0" smtClean="0">
                <a:solidFill>
                  <a:prstClr val="black"/>
                </a:solidFill>
              </a:rPr>
              <a:t>add value to areas protected </a:t>
            </a:r>
            <a:r>
              <a:rPr lang="en-US" sz="2000" dirty="0" smtClean="0">
                <a:solidFill>
                  <a:prstClr val="black"/>
                </a:solidFill>
              </a:rPr>
              <a:t>through the tree plantation and so those areas becomes more respected by communities </a:t>
            </a:r>
            <a:r>
              <a:rPr lang="en-US" sz="2000" dirty="0" smtClean="0">
                <a:solidFill>
                  <a:prstClr val="black"/>
                </a:solidFill>
              </a:rPr>
              <a:t>and improve </a:t>
            </a:r>
            <a:r>
              <a:rPr lang="en-US" sz="2000" dirty="0" smtClean="0">
                <a:solidFill>
                  <a:prstClr val="black"/>
                </a:solidFill>
              </a:rPr>
              <a:t>the land tenure system</a:t>
            </a:r>
            <a:endParaRPr lang="en-US" sz="2000" b="1" dirty="0" smtClean="0">
              <a:solidFill>
                <a:prstClr val="black"/>
              </a:solidFill>
            </a:endParaRPr>
          </a:p>
          <a:p>
            <a:pPr lvl="1"/>
            <a:endParaRPr lang="fr-FR" dirty="0" smtClean="0">
              <a:solidFill>
                <a:prstClr val="black"/>
              </a:solidFill>
            </a:endParaRPr>
          </a:p>
          <a:p>
            <a:pPr lvl="1"/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539662"/>
            <a:ext cx="2286000" cy="3429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053" y="4083357"/>
            <a:ext cx="3912800" cy="26222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9867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5496" y="0"/>
            <a:ext cx="0" cy="6858000"/>
          </a:xfrm>
          <a:prstGeom prst="line">
            <a:avLst/>
          </a:pr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-7833" y="3968154"/>
            <a:ext cx="5053186" cy="2629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None/>
            </a:pPr>
            <a:endParaRPr lang="fr-FR" dirty="0" smtClean="0">
              <a:solidFill>
                <a:prstClr val="black"/>
              </a:solidFill>
            </a:endParaRPr>
          </a:p>
          <a:p>
            <a:pPr lvl="1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000" b="1" i="1" dirty="0" err="1" smtClean="0">
                <a:solidFill>
                  <a:prstClr val="black"/>
                </a:solidFill>
                <a:ea typeface="+mj-ea"/>
                <a:cs typeface="+mj-cs"/>
              </a:rPr>
              <a:t>Summary</a:t>
            </a:r>
            <a:r>
              <a:rPr lang="fr-FR" sz="3000" b="1" i="1" dirty="0" smtClean="0">
                <a:solidFill>
                  <a:prstClr val="black"/>
                </a:solidFill>
                <a:ea typeface="+mj-ea"/>
                <a:cs typeface="+mj-cs"/>
              </a:rPr>
              <a:t> and </a:t>
            </a:r>
            <a:r>
              <a:rPr lang="fr-FR" sz="3000" b="1" i="1" dirty="0" err="1" smtClean="0">
                <a:solidFill>
                  <a:prstClr val="black"/>
                </a:solidFill>
                <a:ea typeface="+mj-ea"/>
                <a:cs typeface="+mj-cs"/>
              </a:rPr>
              <a:t>highlights</a:t>
            </a:r>
            <a:endParaRPr lang="en-US" sz="3000" b="1" dirty="0"/>
          </a:p>
        </p:txBody>
      </p:sp>
      <p:sp>
        <p:nvSpPr>
          <p:cNvPr id="13" name="Rectangle 12"/>
          <p:cNvSpPr/>
          <p:nvPr/>
        </p:nvSpPr>
        <p:spPr>
          <a:xfrm>
            <a:off x="0" y="620688"/>
            <a:ext cx="9149467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ctr"/>
            <a:r>
              <a:rPr lang="en-US" sz="2000" b="1" dirty="0" smtClean="0">
                <a:solidFill>
                  <a:prstClr val="black"/>
                </a:solidFill>
              </a:rPr>
              <a:t>It is very important to design </a:t>
            </a:r>
            <a:r>
              <a:rPr lang="en-US" sz="2000" b="1" dirty="0">
                <a:solidFill>
                  <a:prstClr val="black"/>
                </a:solidFill>
              </a:rPr>
              <a:t>and </a:t>
            </a:r>
            <a:r>
              <a:rPr lang="en-US" sz="2000" b="1" dirty="0" smtClean="0">
                <a:solidFill>
                  <a:prstClr val="black"/>
                </a:solidFill>
              </a:rPr>
              <a:t>implement  forest landscape restoration with </a:t>
            </a:r>
            <a:r>
              <a:rPr lang="en-US" sz="2000" b="1" u="sng" dirty="0" smtClean="0">
                <a:solidFill>
                  <a:prstClr val="black"/>
                </a:solidFill>
              </a:rPr>
              <a:t>strong social dimension</a:t>
            </a:r>
            <a:r>
              <a:rPr lang="en-US" sz="2000" b="1" dirty="0" smtClean="0">
                <a:solidFill>
                  <a:prstClr val="black"/>
                </a:solidFill>
              </a:rPr>
              <a:t> and  </a:t>
            </a:r>
            <a:r>
              <a:rPr lang="en-US" sz="2000" b="1" u="sng" dirty="0">
                <a:solidFill>
                  <a:prstClr val="black"/>
                </a:solidFill>
              </a:rPr>
              <a:t>strengthened local governance </a:t>
            </a:r>
            <a:r>
              <a:rPr lang="en-US" sz="2000" b="1" u="sng" dirty="0" smtClean="0">
                <a:solidFill>
                  <a:prstClr val="black"/>
                </a:solidFill>
              </a:rPr>
              <a:t>structure</a:t>
            </a:r>
            <a:endParaRPr lang="en-US" sz="2000" b="1" u="sng" dirty="0">
              <a:solidFill>
                <a:prstClr val="black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082756" cy="2363174"/>
          </a:xfrm>
          <a:noFill/>
        </p:spPr>
        <p:txBody>
          <a:bodyPr>
            <a:noAutofit/>
          </a:bodyPr>
          <a:lstStyle/>
          <a:p>
            <a:pPr lvl="1">
              <a:spcBef>
                <a:spcPts val="0"/>
              </a:spcBef>
              <a:buFontTx/>
              <a:buChar char="-"/>
            </a:pPr>
            <a:r>
              <a:rPr lang="en-US" sz="2000" b="1" smtClean="0">
                <a:solidFill>
                  <a:prstClr val="black"/>
                </a:solidFill>
              </a:rPr>
              <a:t>Bottom-up process with the community at the center of the negotiation /decision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n-US" sz="2000" b="1" smtClean="0">
                <a:solidFill>
                  <a:prstClr val="black"/>
                </a:solidFill>
              </a:rPr>
              <a:t>Multi-level partnerships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n-US" sz="2000" b="1" smtClean="0">
                <a:solidFill>
                  <a:prstClr val="black"/>
                </a:solidFill>
              </a:rPr>
              <a:t>Joint vision and zoning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n-US" sz="2000" b="1" smtClean="0">
                <a:solidFill>
                  <a:prstClr val="black"/>
                </a:solidFill>
              </a:rPr>
              <a:t>Strong social dimension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n-US" sz="2000" b="1" smtClean="0">
                <a:solidFill>
                  <a:prstClr val="black"/>
                </a:solidFill>
              </a:rPr>
              <a:t>Ground implementation using scientific and traditional knowledge 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n-US" sz="2000" b="1" smtClean="0">
                <a:solidFill>
                  <a:prstClr val="black"/>
                </a:solidFill>
              </a:rPr>
              <a:t>Scale / site and landscape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n-US" sz="2000" b="1" smtClean="0">
                <a:solidFill>
                  <a:prstClr val="black"/>
                </a:solidFill>
              </a:rPr>
              <a:t>Long term, flexibility and sustainable process</a:t>
            </a:r>
            <a:endParaRPr lang="en-US" sz="2000" b="1" dirty="0">
              <a:solidFill>
                <a:prstClr val="black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60" y="4034184"/>
            <a:ext cx="3657600" cy="2743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939" y="4031690"/>
            <a:ext cx="4118541" cy="27456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9867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5496" y="0"/>
            <a:ext cx="0" cy="6858000"/>
          </a:xfrm>
          <a:prstGeom prst="line">
            <a:avLst/>
          </a:pr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-7833" y="3968154"/>
            <a:ext cx="5053186" cy="2629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None/>
            </a:pPr>
            <a:endParaRPr lang="fr-FR" dirty="0" smtClean="0">
              <a:solidFill>
                <a:prstClr val="black"/>
              </a:solidFill>
            </a:endParaRPr>
          </a:p>
          <a:p>
            <a:pPr lvl="1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25748" y="1649531"/>
            <a:ext cx="9082756" cy="2363174"/>
          </a:xfrm>
          <a:noFill/>
        </p:spPr>
        <p:txBody>
          <a:bodyPr>
            <a:noAutofit/>
          </a:bodyPr>
          <a:lstStyle/>
          <a:p>
            <a:pPr lvl="1" algn="ctr">
              <a:spcBef>
                <a:spcPts val="0"/>
              </a:spcBef>
              <a:buNone/>
            </a:pPr>
            <a:endParaRPr lang="en-US" sz="4000" b="1" dirty="0" smtClean="0">
              <a:solidFill>
                <a:prstClr val="black"/>
              </a:solidFill>
            </a:endParaRPr>
          </a:p>
          <a:p>
            <a:pPr lvl="1" algn="ctr">
              <a:spcBef>
                <a:spcPts val="0"/>
              </a:spcBef>
              <a:buNone/>
            </a:pPr>
            <a:endParaRPr lang="en-US" sz="4000" b="1" dirty="0" smtClean="0">
              <a:solidFill>
                <a:prstClr val="black"/>
              </a:solidFill>
            </a:endParaRPr>
          </a:p>
          <a:p>
            <a:pPr lvl="1" algn="ctr">
              <a:spcBef>
                <a:spcPts val="0"/>
              </a:spcBef>
              <a:buNone/>
            </a:pPr>
            <a:r>
              <a:rPr lang="en-US" sz="4400" b="1" dirty="0" smtClean="0">
                <a:solidFill>
                  <a:prstClr val="black"/>
                </a:solidFill>
              </a:rPr>
              <a:t>THANK YOU</a:t>
            </a:r>
            <a:endParaRPr lang="en-US" sz="4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867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731</Words>
  <Application>Microsoft Office PowerPoint</Application>
  <PresentationFormat>On-screen Show (4:3)</PresentationFormat>
  <Paragraphs>79</Paragraphs>
  <Slides>10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1_Office Theme</vt:lpstr>
      <vt:lpstr>Slide 1</vt:lpstr>
      <vt:lpstr>Fandriana-Marolambo Forest landscape </vt:lpstr>
      <vt:lpstr>Slide 3</vt:lpstr>
      <vt:lpstr>Lessons learnt: Governance, Partner and Main actors</vt:lpstr>
      <vt:lpstr>Lessons learnt : Social dimension, understanding of the ecological and socio-economic contexts </vt:lpstr>
      <vt:lpstr>Slide 6</vt:lpstr>
      <vt:lpstr>Lessons learnt : FLR Implementation</vt:lpstr>
      <vt:lpstr>Lessons learnt : Monitoring, Protection, Capacity building</vt:lpstr>
      <vt:lpstr>Slide 9</vt:lpstr>
      <vt:lpstr>Slide 10</vt:lpstr>
    </vt:vector>
  </TitlesOfParts>
  <Company>WWF MWIOPO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Restauration des paysages forestiers à Madagascar</dc:title>
  <dc:creator>appolinaire</dc:creator>
  <cp:lastModifiedBy>IT Local Installation Account</cp:lastModifiedBy>
  <cp:revision>176</cp:revision>
  <dcterms:created xsi:type="dcterms:W3CDTF">2018-07-16T08:27:34Z</dcterms:created>
  <dcterms:modified xsi:type="dcterms:W3CDTF">2018-08-27T13:55:51Z</dcterms:modified>
</cp:coreProperties>
</file>